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5" roundtripDataSignature="AMtx7mjnhuLkgclmISi88Rw46/SnfAsPh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384"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15212095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611444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9129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069481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ccc870578a_1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gccc870578a_1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38814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ccc870578a_1_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1" name="Google Shape;121;gccc870578a_1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9879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ccc870578a_1_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gccc870578a_1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35704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ccc870578a_1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gccc870578a_1_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2349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ccc870578a_1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4" name="Google Shape;144;gccc870578a_1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3892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ccc870578a_1_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1" name="Google Shape;151;gccc870578a_1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155622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ccc870578a_1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9" name="Google Shape;159;gccc870578a_1_1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457661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ccc870578a_1_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7" name="Google Shape;167;gccc870578a_1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98252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ccc870578a_1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4" name="Google Shape;174;gccc870578a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66411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ccc870578a_1_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1" name="Google Shape;181;gccc870578a_1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94732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8625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ccc870578a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7" name="Google Shape;197;gccc870578a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13352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 name="Google Shape;205;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22192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3" name="Google Shape;21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95463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0" name="Google Shape;22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96671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7" name="Google Shape;22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01306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4"/>
          <p:cNvSpPr txBox="1">
            <a:spLocks noGrp="1"/>
          </p:cNvSpPr>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lt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3" name="Google Shape;13;p24"/>
          <p:cNvSpPr txBox="1">
            <a:spLocks noGrp="1"/>
          </p:cNvSpPr>
          <p:nvPr>
            <p:ph type="subTitle" idx="1"/>
          </p:nvPr>
        </p:nvSpPr>
        <p:spPr>
          <a:xfrm>
            <a:off x="1143000" y="2701528"/>
            <a:ext cx="6858000" cy="1241700"/>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lt1"/>
              </a:buClr>
              <a:buSzPts val="1800"/>
              <a:buNone/>
              <a:defRPr sz="1800"/>
            </a:lvl1pPr>
            <a:lvl2pPr lvl="1" algn="ctr">
              <a:lnSpc>
                <a:spcPct val="90000"/>
              </a:lnSpc>
              <a:spcBef>
                <a:spcPts val="400"/>
              </a:spcBef>
              <a:spcAft>
                <a:spcPts val="0"/>
              </a:spcAft>
              <a:buClr>
                <a:schemeClr val="lt1"/>
              </a:buClr>
              <a:buSzPts val="1500"/>
              <a:buNone/>
              <a:defRPr sz="1500"/>
            </a:lvl2pPr>
            <a:lvl3pPr lvl="2" algn="ctr">
              <a:lnSpc>
                <a:spcPct val="90000"/>
              </a:lnSpc>
              <a:spcBef>
                <a:spcPts val="400"/>
              </a:spcBef>
              <a:spcAft>
                <a:spcPts val="0"/>
              </a:spcAft>
              <a:buClr>
                <a:schemeClr val="lt1"/>
              </a:buClr>
              <a:buSzPts val="1400"/>
              <a:buNone/>
              <a:defRPr sz="1400"/>
            </a:lvl3pPr>
            <a:lvl4pPr lvl="3" algn="ctr">
              <a:lnSpc>
                <a:spcPct val="90000"/>
              </a:lnSpc>
              <a:spcBef>
                <a:spcPts val="400"/>
              </a:spcBef>
              <a:spcAft>
                <a:spcPts val="0"/>
              </a:spcAft>
              <a:buClr>
                <a:schemeClr val="lt1"/>
              </a:buClr>
              <a:buSzPts val="1200"/>
              <a:buNone/>
              <a:defRPr sz="1200"/>
            </a:lvl4pPr>
            <a:lvl5pPr lvl="4" algn="ctr">
              <a:lnSpc>
                <a:spcPct val="90000"/>
              </a:lnSpc>
              <a:spcBef>
                <a:spcPts val="400"/>
              </a:spcBef>
              <a:spcAft>
                <a:spcPts val="0"/>
              </a:spcAft>
              <a:buClr>
                <a:schemeClr val="lt1"/>
              </a:buClr>
              <a:buSzPts val="1200"/>
              <a:buNone/>
              <a:defRPr sz="1200"/>
            </a:lvl5pPr>
            <a:lvl6pPr lvl="5" algn="ctr">
              <a:lnSpc>
                <a:spcPct val="90000"/>
              </a:lnSpc>
              <a:spcBef>
                <a:spcPts val="400"/>
              </a:spcBef>
              <a:spcAft>
                <a:spcPts val="0"/>
              </a:spcAft>
              <a:buClr>
                <a:schemeClr val="lt1"/>
              </a:buClr>
              <a:buSzPts val="1200"/>
              <a:buNone/>
              <a:defRPr sz="1200"/>
            </a:lvl6pPr>
            <a:lvl7pPr lvl="6" algn="ctr">
              <a:lnSpc>
                <a:spcPct val="90000"/>
              </a:lnSpc>
              <a:spcBef>
                <a:spcPts val="400"/>
              </a:spcBef>
              <a:spcAft>
                <a:spcPts val="0"/>
              </a:spcAft>
              <a:buClr>
                <a:schemeClr val="lt1"/>
              </a:buClr>
              <a:buSzPts val="1200"/>
              <a:buNone/>
              <a:defRPr sz="1200"/>
            </a:lvl7pPr>
            <a:lvl8pPr lvl="7" algn="ctr">
              <a:lnSpc>
                <a:spcPct val="90000"/>
              </a:lnSpc>
              <a:spcBef>
                <a:spcPts val="400"/>
              </a:spcBef>
              <a:spcAft>
                <a:spcPts val="0"/>
              </a:spcAft>
              <a:buClr>
                <a:schemeClr val="lt1"/>
              </a:buClr>
              <a:buSzPts val="1200"/>
              <a:buNone/>
              <a:defRPr sz="1200"/>
            </a:lvl8pPr>
            <a:lvl9pPr lvl="8" algn="ctr">
              <a:lnSpc>
                <a:spcPct val="90000"/>
              </a:lnSpc>
              <a:spcBef>
                <a:spcPts val="400"/>
              </a:spcBef>
              <a:spcAft>
                <a:spcPts val="0"/>
              </a:spcAft>
              <a:buClr>
                <a:schemeClr val="lt1"/>
              </a:buClr>
              <a:buSzPts val="1200"/>
              <a:buNone/>
              <a:defRPr sz="1200"/>
            </a:lvl9pPr>
          </a:lstStyle>
          <a:p>
            <a:endParaRPr/>
          </a:p>
        </p:txBody>
      </p:sp>
      <p:sp>
        <p:nvSpPr>
          <p:cNvPr id="14" name="Google Shape;14;p2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2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6" name="Google Shape;16;p2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5"/>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9" name="Google Shape;19;p25"/>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0" name="Google Shape;20;p25"/>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1" name="Google Shape;21;p25"/>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2" name="Google Shape;22;p25"/>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26"/>
          <p:cNvSpPr txBox="1">
            <a:spLocks noGrp="1"/>
          </p:cNvSpPr>
          <p:nvPr>
            <p:ph type="title"/>
          </p:nvPr>
        </p:nvSpPr>
        <p:spPr>
          <a:xfrm>
            <a:off x="623888" y="1282304"/>
            <a:ext cx="7886700" cy="21396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5" name="Google Shape;25;p26"/>
          <p:cNvSpPr txBox="1">
            <a:spLocks noGrp="1"/>
          </p:cNvSpPr>
          <p:nvPr>
            <p:ph type="body" idx="1"/>
          </p:nvPr>
        </p:nvSpPr>
        <p:spPr>
          <a:xfrm>
            <a:off x="623888" y="3442097"/>
            <a:ext cx="7886700" cy="11253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800"/>
              <a:buNone/>
              <a:defRPr sz="1800">
                <a:solidFill>
                  <a:schemeClr val="lt1"/>
                </a:solidFill>
              </a:defRPr>
            </a:lvl1pPr>
            <a:lvl2pPr marL="914400" lvl="1" indent="-228600" algn="l">
              <a:lnSpc>
                <a:spcPct val="90000"/>
              </a:lnSpc>
              <a:spcBef>
                <a:spcPts val="400"/>
              </a:spcBef>
              <a:spcAft>
                <a:spcPts val="0"/>
              </a:spcAft>
              <a:buClr>
                <a:schemeClr val="lt1"/>
              </a:buClr>
              <a:buSzPts val="1500"/>
              <a:buNone/>
              <a:defRPr sz="1500">
                <a:solidFill>
                  <a:schemeClr val="lt1"/>
                </a:solidFill>
              </a:defRPr>
            </a:lvl2pPr>
            <a:lvl3pPr marL="1371600" lvl="2" indent="-228600" algn="l">
              <a:lnSpc>
                <a:spcPct val="90000"/>
              </a:lnSpc>
              <a:spcBef>
                <a:spcPts val="400"/>
              </a:spcBef>
              <a:spcAft>
                <a:spcPts val="0"/>
              </a:spcAft>
              <a:buClr>
                <a:schemeClr val="lt1"/>
              </a:buClr>
              <a:buSzPts val="1400"/>
              <a:buNone/>
              <a:defRPr sz="1400">
                <a:solidFill>
                  <a:schemeClr val="lt1"/>
                </a:solidFill>
              </a:defRPr>
            </a:lvl3pPr>
            <a:lvl4pPr marL="1828800" lvl="3" indent="-228600" algn="l">
              <a:lnSpc>
                <a:spcPct val="90000"/>
              </a:lnSpc>
              <a:spcBef>
                <a:spcPts val="400"/>
              </a:spcBef>
              <a:spcAft>
                <a:spcPts val="0"/>
              </a:spcAft>
              <a:buClr>
                <a:schemeClr val="lt1"/>
              </a:buClr>
              <a:buSzPts val="1200"/>
              <a:buNone/>
              <a:defRPr sz="1200">
                <a:solidFill>
                  <a:schemeClr val="lt1"/>
                </a:solidFill>
              </a:defRPr>
            </a:lvl4pPr>
            <a:lvl5pPr marL="2286000" lvl="4" indent="-228600" algn="l">
              <a:lnSpc>
                <a:spcPct val="90000"/>
              </a:lnSpc>
              <a:spcBef>
                <a:spcPts val="400"/>
              </a:spcBef>
              <a:spcAft>
                <a:spcPts val="0"/>
              </a:spcAft>
              <a:buClr>
                <a:schemeClr val="lt1"/>
              </a:buClr>
              <a:buSzPts val="1200"/>
              <a:buNone/>
              <a:defRPr sz="1200">
                <a:solidFill>
                  <a:schemeClr val="lt1"/>
                </a:solidFill>
              </a:defRPr>
            </a:lvl5pPr>
            <a:lvl6pPr marL="2743200" lvl="5" indent="-228600" algn="l">
              <a:lnSpc>
                <a:spcPct val="90000"/>
              </a:lnSpc>
              <a:spcBef>
                <a:spcPts val="400"/>
              </a:spcBef>
              <a:spcAft>
                <a:spcPts val="0"/>
              </a:spcAft>
              <a:buClr>
                <a:schemeClr val="lt1"/>
              </a:buClr>
              <a:buSzPts val="1200"/>
              <a:buNone/>
              <a:defRPr sz="1200">
                <a:solidFill>
                  <a:schemeClr val="lt1"/>
                </a:solidFill>
              </a:defRPr>
            </a:lvl6pPr>
            <a:lvl7pPr marL="3200400" lvl="6" indent="-228600" algn="l">
              <a:lnSpc>
                <a:spcPct val="90000"/>
              </a:lnSpc>
              <a:spcBef>
                <a:spcPts val="400"/>
              </a:spcBef>
              <a:spcAft>
                <a:spcPts val="0"/>
              </a:spcAft>
              <a:buClr>
                <a:schemeClr val="lt1"/>
              </a:buClr>
              <a:buSzPts val="1200"/>
              <a:buNone/>
              <a:defRPr sz="1200">
                <a:solidFill>
                  <a:schemeClr val="lt1"/>
                </a:solidFill>
              </a:defRPr>
            </a:lvl7pPr>
            <a:lvl8pPr marL="3657600" lvl="7" indent="-228600" algn="l">
              <a:lnSpc>
                <a:spcPct val="90000"/>
              </a:lnSpc>
              <a:spcBef>
                <a:spcPts val="400"/>
              </a:spcBef>
              <a:spcAft>
                <a:spcPts val="0"/>
              </a:spcAft>
              <a:buClr>
                <a:schemeClr val="lt1"/>
              </a:buClr>
              <a:buSzPts val="1200"/>
              <a:buNone/>
              <a:defRPr sz="1200">
                <a:solidFill>
                  <a:schemeClr val="lt1"/>
                </a:solidFill>
              </a:defRPr>
            </a:lvl8pPr>
            <a:lvl9pPr marL="4114800" lvl="8" indent="-228600" algn="l">
              <a:lnSpc>
                <a:spcPct val="90000"/>
              </a:lnSpc>
              <a:spcBef>
                <a:spcPts val="400"/>
              </a:spcBef>
              <a:spcAft>
                <a:spcPts val="0"/>
              </a:spcAft>
              <a:buClr>
                <a:schemeClr val="lt1"/>
              </a:buClr>
              <a:buSzPts val="1200"/>
              <a:buNone/>
              <a:defRPr sz="1200">
                <a:solidFill>
                  <a:schemeClr val="lt1"/>
                </a:solidFill>
              </a:defRPr>
            </a:lvl9pPr>
          </a:lstStyle>
          <a:p>
            <a:endParaRPr/>
          </a:p>
        </p:txBody>
      </p:sp>
      <p:sp>
        <p:nvSpPr>
          <p:cNvPr id="26" name="Google Shape;26;p26"/>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7" name="Google Shape;27;p26"/>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28" name="Google Shape;28;p26"/>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7"/>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1" name="Google Shape;31;p27"/>
          <p:cNvSpPr txBox="1">
            <a:spLocks noGrp="1"/>
          </p:cNvSpPr>
          <p:nvPr>
            <p:ph type="body" idx="1"/>
          </p:nvPr>
        </p:nvSpPr>
        <p:spPr>
          <a:xfrm>
            <a:off x="6286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2" name="Google Shape;32;p27"/>
          <p:cNvSpPr txBox="1">
            <a:spLocks noGrp="1"/>
          </p:cNvSpPr>
          <p:nvPr>
            <p:ph type="body" idx="2"/>
          </p:nvPr>
        </p:nvSpPr>
        <p:spPr>
          <a:xfrm>
            <a:off x="4629150" y="1369219"/>
            <a:ext cx="3886200" cy="32634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33" name="Google Shape;33;p27"/>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4" name="Google Shape;34;p27"/>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5" name="Google Shape;35;p27"/>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8"/>
          <p:cNvSpPr txBox="1">
            <a:spLocks noGrp="1"/>
          </p:cNvSpPr>
          <p:nvPr>
            <p:ph type="title"/>
          </p:nvPr>
        </p:nvSpPr>
        <p:spPr>
          <a:xfrm>
            <a:off x="629841"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38" name="Google Shape;38;p28"/>
          <p:cNvSpPr txBox="1">
            <a:spLocks noGrp="1"/>
          </p:cNvSpPr>
          <p:nvPr>
            <p:ph type="body" idx="1"/>
          </p:nvPr>
        </p:nvSpPr>
        <p:spPr>
          <a:xfrm>
            <a:off x="629841" y="1260872"/>
            <a:ext cx="38685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1800"/>
              <a:buNone/>
              <a:defRPr sz="1800" b="1"/>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39" name="Google Shape;39;p28"/>
          <p:cNvSpPr txBox="1">
            <a:spLocks noGrp="1"/>
          </p:cNvSpPr>
          <p:nvPr>
            <p:ph type="body" idx="2"/>
          </p:nvPr>
        </p:nvSpPr>
        <p:spPr>
          <a:xfrm>
            <a:off x="629841" y="1878806"/>
            <a:ext cx="3868500" cy="27636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0" name="Google Shape;40;p28"/>
          <p:cNvSpPr txBox="1">
            <a:spLocks noGrp="1"/>
          </p:cNvSpPr>
          <p:nvPr>
            <p:ph type="body" idx="3"/>
          </p:nvPr>
        </p:nvSpPr>
        <p:spPr>
          <a:xfrm>
            <a:off x="4629150" y="1260872"/>
            <a:ext cx="3887400" cy="618000"/>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lt1"/>
              </a:buClr>
              <a:buSzPts val="1800"/>
              <a:buNone/>
              <a:defRPr sz="1800" b="1"/>
            </a:lvl1pPr>
            <a:lvl2pPr marL="914400" lvl="1" indent="-228600" algn="l">
              <a:lnSpc>
                <a:spcPct val="90000"/>
              </a:lnSpc>
              <a:spcBef>
                <a:spcPts val="400"/>
              </a:spcBef>
              <a:spcAft>
                <a:spcPts val="0"/>
              </a:spcAft>
              <a:buClr>
                <a:schemeClr val="lt1"/>
              </a:buClr>
              <a:buSzPts val="1500"/>
              <a:buNone/>
              <a:defRPr sz="1500" b="1"/>
            </a:lvl2pPr>
            <a:lvl3pPr marL="1371600" lvl="2" indent="-228600" algn="l">
              <a:lnSpc>
                <a:spcPct val="90000"/>
              </a:lnSpc>
              <a:spcBef>
                <a:spcPts val="400"/>
              </a:spcBef>
              <a:spcAft>
                <a:spcPts val="0"/>
              </a:spcAft>
              <a:buClr>
                <a:schemeClr val="lt1"/>
              </a:buClr>
              <a:buSzPts val="1400"/>
              <a:buNone/>
              <a:defRPr sz="1400" b="1"/>
            </a:lvl3pPr>
            <a:lvl4pPr marL="1828800" lvl="3" indent="-228600" algn="l">
              <a:lnSpc>
                <a:spcPct val="90000"/>
              </a:lnSpc>
              <a:spcBef>
                <a:spcPts val="400"/>
              </a:spcBef>
              <a:spcAft>
                <a:spcPts val="0"/>
              </a:spcAft>
              <a:buClr>
                <a:schemeClr val="lt1"/>
              </a:buClr>
              <a:buSzPts val="1200"/>
              <a:buNone/>
              <a:defRPr sz="1200" b="1"/>
            </a:lvl4pPr>
            <a:lvl5pPr marL="2286000" lvl="4" indent="-228600" algn="l">
              <a:lnSpc>
                <a:spcPct val="90000"/>
              </a:lnSpc>
              <a:spcBef>
                <a:spcPts val="400"/>
              </a:spcBef>
              <a:spcAft>
                <a:spcPts val="0"/>
              </a:spcAft>
              <a:buClr>
                <a:schemeClr val="lt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41" name="Google Shape;41;p28"/>
          <p:cNvSpPr txBox="1">
            <a:spLocks noGrp="1"/>
          </p:cNvSpPr>
          <p:nvPr>
            <p:ph type="body" idx="4"/>
          </p:nvPr>
        </p:nvSpPr>
        <p:spPr>
          <a:xfrm>
            <a:off x="4629150" y="1878806"/>
            <a:ext cx="3887400" cy="27636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42" name="Google Shape;42;p28"/>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3" name="Google Shape;43;p28"/>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4" name="Google Shape;44;p28"/>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9"/>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7" name="Google Shape;47;p29"/>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8" name="Google Shape;48;p29"/>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49" name="Google Shape;49;p29"/>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30"/>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2" name="Google Shape;52;p30"/>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3" name="Google Shape;53;p30"/>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1"/>
          <p:cNvSpPr txBox="1">
            <a:spLocks noGrp="1"/>
          </p:cNvSpPr>
          <p:nvPr>
            <p:ph type="title"/>
          </p:nvPr>
        </p:nvSpPr>
        <p:spPr>
          <a:xfrm>
            <a:off x="629841" y="342900"/>
            <a:ext cx="29490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6" name="Google Shape;56;p31"/>
          <p:cNvSpPr txBox="1">
            <a:spLocks noGrp="1"/>
          </p:cNvSpPr>
          <p:nvPr>
            <p:ph type="body" idx="1"/>
          </p:nvPr>
        </p:nvSpPr>
        <p:spPr>
          <a:xfrm>
            <a:off x="3887391" y="740569"/>
            <a:ext cx="4629300" cy="3655200"/>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lt1"/>
              </a:buClr>
              <a:buSzPts val="2400"/>
              <a:buChar char="•"/>
              <a:defRPr sz="2400"/>
            </a:lvl1pPr>
            <a:lvl2pPr marL="914400" lvl="1" indent="-361950" algn="l">
              <a:lnSpc>
                <a:spcPct val="90000"/>
              </a:lnSpc>
              <a:spcBef>
                <a:spcPts val="400"/>
              </a:spcBef>
              <a:spcAft>
                <a:spcPts val="0"/>
              </a:spcAft>
              <a:buClr>
                <a:schemeClr val="lt1"/>
              </a:buClr>
              <a:buSzPts val="2100"/>
              <a:buChar char="•"/>
              <a:defRPr sz="2100"/>
            </a:lvl2pPr>
            <a:lvl3pPr marL="1371600" lvl="2" indent="-342900" algn="l">
              <a:lnSpc>
                <a:spcPct val="90000"/>
              </a:lnSpc>
              <a:spcBef>
                <a:spcPts val="400"/>
              </a:spcBef>
              <a:spcAft>
                <a:spcPts val="0"/>
              </a:spcAft>
              <a:buClr>
                <a:schemeClr val="lt1"/>
              </a:buClr>
              <a:buSzPts val="1800"/>
              <a:buChar char="•"/>
              <a:defRPr sz="1800"/>
            </a:lvl3pPr>
            <a:lvl4pPr marL="1828800" lvl="3" indent="-323850" algn="l">
              <a:lnSpc>
                <a:spcPct val="90000"/>
              </a:lnSpc>
              <a:spcBef>
                <a:spcPts val="400"/>
              </a:spcBef>
              <a:spcAft>
                <a:spcPts val="0"/>
              </a:spcAft>
              <a:buClr>
                <a:schemeClr val="lt1"/>
              </a:buClr>
              <a:buSzPts val="1500"/>
              <a:buChar char="•"/>
              <a:defRPr sz="1500"/>
            </a:lvl4pPr>
            <a:lvl5pPr marL="2286000" lvl="4" indent="-323850" algn="l">
              <a:lnSpc>
                <a:spcPct val="90000"/>
              </a:lnSpc>
              <a:spcBef>
                <a:spcPts val="400"/>
              </a:spcBef>
              <a:spcAft>
                <a:spcPts val="0"/>
              </a:spcAft>
              <a:buClr>
                <a:schemeClr val="lt1"/>
              </a:buClr>
              <a:buSzPts val="1500"/>
              <a:buChar char="•"/>
              <a:defRPr sz="1500"/>
            </a:lvl5pPr>
            <a:lvl6pPr marL="2743200" lvl="5" indent="-323850" algn="l">
              <a:lnSpc>
                <a:spcPct val="90000"/>
              </a:lnSpc>
              <a:spcBef>
                <a:spcPts val="400"/>
              </a:spcBef>
              <a:spcAft>
                <a:spcPts val="0"/>
              </a:spcAft>
              <a:buClr>
                <a:schemeClr val="lt1"/>
              </a:buClr>
              <a:buSzPts val="1500"/>
              <a:buChar char="•"/>
              <a:defRPr sz="1500"/>
            </a:lvl6pPr>
            <a:lvl7pPr marL="3200400" lvl="6" indent="-323850" algn="l">
              <a:lnSpc>
                <a:spcPct val="90000"/>
              </a:lnSpc>
              <a:spcBef>
                <a:spcPts val="400"/>
              </a:spcBef>
              <a:spcAft>
                <a:spcPts val="0"/>
              </a:spcAft>
              <a:buClr>
                <a:schemeClr val="lt1"/>
              </a:buClr>
              <a:buSzPts val="1500"/>
              <a:buChar char="•"/>
              <a:defRPr sz="1500"/>
            </a:lvl7pPr>
            <a:lvl8pPr marL="3657600" lvl="7" indent="-323850" algn="l">
              <a:lnSpc>
                <a:spcPct val="90000"/>
              </a:lnSpc>
              <a:spcBef>
                <a:spcPts val="400"/>
              </a:spcBef>
              <a:spcAft>
                <a:spcPts val="0"/>
              </a:spcAft>
              <a:buClr>
                <a:schemeClr val="lt1"/>
              </a:buClr>
              <a:buSzPts val="1500"/>
              <a:buChar char="•"/>
              <a:defRPr sz="1500"/>
            </a:lvl8pPr>
            <a:lvl9pPr marL="4114800" lvl="8" indent="-323850" algn="l">
              <a:lnSpc>
                <a:spcPct val="90000"/>
              </a:lnSpc>
              <a:spcBef>
                <a:spcPts val="400"/>
              </a:spcBef>
              <a:spcAft>
                <a:spcPts val="0"/>
              </a:spcAft>
              <a:buClr>
                <a:schemeClr val="lt1"/>
              </a:buClr>
              <a:buSzPts val="1500"/>
              <a:buChar char="•"/>
              <a:defRPr sz="1500"/>
            </a:lvl9pPr>
          </a:lstStyle>
          <a:p>
            <a:endParaRPr/>
          </a:p>
        </p:txBody>
      </p:sp>
      <p:sp>
        <p:nvSpPr>
          <p:cNvPr id="57" name="Google Shape;57;p31"/>
          <p:cNvSpPr txBox="1">
            <a:spLocks noGrp="1"/>
          </p:cNvSpPr>
          <p:nvPr>
            <p:ph type="body" idx="2"/>
          </p:nvPr>
        </p:nvSpPr>
        <p:spPr>
          <a:xfrm>
            <a:off x="629841" y="1543050"/>
            <a:ext cx="29490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58" name="Google Shape;58;p31"/>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59" name="Google Shape;59;p31"/>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0" name="Google Shape;60;p3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2"/>
          <p:cNvSpPr txBox="1">
            <a:spLocks noGrp="1"/>
          </p:cNvSpPr>
          <p:nvPr>
            <p:ph type="title"/>
          </p:nvPr>
        </p:nvSpPr>
        <p:spPr>
          <a:xfrm>
            <a:off x="629841" y="342900"/>
            <a:ext cx="2949000" cy="120030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lt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3" name="Google Shape;63;p32"/>
          <p:cNvSpPr>
            <a:spLocks noGrp="1"/>
          </p:cNvSpPr>
          <p:nvPr>
            <p:ph type="pic" idx="2"/>
          </p:nvPr>
        </p:nvSpPr>
        <p:spPr>
          <a:xfrm>
            <a:off x="3887391" y="740569"/>
            <a:ext cx="4629300" cy="36552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lt1"/>
              </a:buClr>
              <a:buSzPts val="2400"/>
              <a:buFont typeface="Arial"/>
              <a:buNone/>
              <a:defRPr sz="2400" b="0" i="0" u="none" strike="noStrike" cap="none">
                <a:solidFill>
                  <a:schemeClr val="lt1"/>
                </a:solidFill>
                <a:latin typeface="Calibri"/>
                <a:ea typeface="Calibri"/>
                <a:cs typeface="Calibri"/>
                <a:sym typeface="Calibri"/>
              </a:defRPr>
            </a:lvl1pPr>
            <a:lvl2pPr marR="0" lvl="1" algn="l" rtl="0">
              <a:lnSpc>
                <a:spcPct val="90000"/>
              </a:lnSpc>
              <a:spcBef>
                <a:spcPts val="400"/>
              </a:spcBef>
              <a:spcAft>
                <a:spcPts val="0"/>
              </a:spcAft>
              <a:buClr>
                <a:schemeClr val="lt1"/>
              </a:buClr>
              <a:buSzPts val="2100"/>
              <a:buFont typeface="Arial"/>
              <a:buNone/>
              <a:defRPr sz="2100" b="0" i="0" u="none" strike="noStrike" cap="none">
                <a:solidFill>
                  <a:schemeClr val="lt1"/>
                </a:solidFill>
                <a:latin typeface="Calibri"/>
                <a:ea typeface="Calibri"/>
                <a:cs typeface="Calibri"/>
                <a:sym typeface="Calibri"/>
              </a:defRPr>
            </a:lvl2pPr>
            <a:lvl3pPr marR="0" lvl="2" algn="l" rtl="0">
              <a:lnSpc>
                <a:spcPct val="90000"/>
              </a:lnSpc>
              <a:spcBef>
                <a:spcPts val="400"/>
              </a:spcBef>
              <a:spcAft>
                <a:spcPts val="0"/>
              </a:spcAft>
              <a:buClr>
                <a:schemeClr val="lt1"/>
              </a:buClr>
              <a:buSzPts val="1800"/>
              <a:buFont typeface="Arial"/>
              <a:buNone/>
              <a:defRPr sz="1800" b="0" i="0" u="none" strike="noStrike" cap="none">
                <a:solidFill>
                  <a:schemeClr val="lt1"/>
                </a:solidFill>
                <a:latin typeface="Calibri"/>
                <a:ea typeface="Calibri"/>
                <a:cs typeface="Calibri"/>
                <a:sym typeface="Calibri"/>
              </a:defRPr>
            </a:lvl3pPr>
            <a:lvl4pPr marR="0" lvl="3"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4pPr>
            <a:lvl5pPr marR="0" lvl="4"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5pPr>
            <a:lvl6pPr marR="0" lvl="5"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6pPr>
            <a:lvl7pPr marR="0" lvl="6"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7pPr>
            <a:lvl8pPr marR="0" lvl="7"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8pPr>
            <a:lvl9pPr marR="0" lvl="8" algn="l" rtl="0">
              <a:lnSpc>
                <a:spcPct val="90000"/>
              </a:lnSpc>
              <a:spcBef>
                <a:spcPts val="400"/>
              </a:spcBef>
              <a:spcAft>
                <a:spcPts val="0"/>
              </a:spcAft>
              <a:buClr>
                <a:schemeClr val="lt1"/>
              </a:buClr>
              <a:buSzPts val="1500"/>
              <a:buFont typeface="Arial"/>
              <a:buNone/>
              <a:defRPr sz="1500" b="0" i="0" u="none" strike="noStrike" cap="none">
                <a:solidFill>
                  <a:schemeClr val="lt1"/>
                </a:solidFill>
                <a:latin typeface="Calibri"/>
                <a:ea typeface="Calibri"/>
                <a:cs typeface="Calibri"/>
                <a:sym typeface="Calibri"/>
              </a:defRPr>
            </a:lvl9pPr>
          </a:lstStyle>
          <a:p>
            <a:endParaRPr/>
          </a:p>
        </p:txBody>
      </p:sp>
      <p:sp>
        <p:nvSpPr>
          <p:cNvPr id="64" name="Google Shape;64;p32"/>
          <p:cNvSpPr txBox="1">
            <a:spLocks noGrp="1"/>
          </p:cNvSpPr>
          <p:nvPr>
            <p:ph type="body" idx="1"/>
          </p:nvPr>
        </p:nvSpPr>
        <p:spPr>
          <a:xfrm>
            <a:off x="629841" y="1543050"/>
            <a:ext cx="2949000" cy="285870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lt1"/>
              </a:buClr>
              <a:buSzPts val="1200"/>
              <a:buNone/>
              <a:defRPr sz="1200"/>
            </a:lvl1pPr>
            <a:lvl2pPr marL="914400" lvl="1" indent="-228600" algn="l">
              <a:lnSpc>
                <a:spcPct val="90000"/>
              </a:lnSpc>
              <a:spcBef>
                <a:spcPts val="400"/>
              </a:spcBef>
              <a:spcAft>
                <a:spcPts val="0"/>
              </a:spcAft>
              <a:buClr>
                <a:schemeClr val="lt1"/>
              </a:buClr>
              <a:buSzPts val="1100"/>
              <a:buNone/>
              <a:defRPr sz="1100"/>
            </a:lvl2pPr>
            <a:lvl3pPr marL="1371600" lvl="2" indent="-228600" algn="l">
              <a:lnSpc>
                <a:spcPct val="90000"/>
              </a:lnSpc>
              <a:spcBef>
                <a:spcPts val="400"/>
              </a:spcBef>
              <a:spcAft>
                <a:spcPts val="0"/>
              </a:spcAft>
              <a:buClr>
                <a:schemeClr val="lt1"/>
              </a:buClr>
              <a:buSzPts val="900"/>
              <a:buNone/>
              <a:defRPr sz="900"/>
            </a:lvl3pPr>
            <a:lvl4pPr marL="1828800" lvl="3" indent="-228600" algn="l">
              <a:lnSpc>
                <a:spcPct val="90000"/>
              </a:lnSpc>
              <a:spcBef>
                <a:spcPts val="400"/>
              </a:spcBef>
              <a:spcAft>
                <a:spcPts val="0"/>
              </a:spcAft>
              <a:buClr>
                <a:schemeClr val="lt1"/>
              </a:buClr>
              <a:buSzPts val="800"/>
              <a:buNone/>
              <a:defRPr sz="800"/>
            </a:lvl4pPr>
            <a:lvl5pPr marL="2286000" lvl="4" indent="-228600" algn="l">
              <a:lnSpc>
                <a:spcPct val="90000"/>
              </a:lnSpc>
              <a:spcBef>
                <a:spcPts val="400"/>
              </a:spcBef>
              <a:spcAft>
                <a:spcPts val="0"/>
              </a:spcAft>
              <a:buClr>
                <a:schemeClr val="lt1"/>
              </a:buClr>
              <a:buSzPts val="800"/>
              <a:buNone/>
              <a:defRPr sz="800"/>
            </a:lvl5pPr>
            <a:lvl6pPr marL="2743200" lvl="5" indent="-228600" algn="l">
              <a:lnSpc>
                <a:spcPct val="90000"/>
              </a:lnSpc>
              <a:spcBef>
                <a:spcPts val="400"/>
              </a:spcBef>
              <a:spcAft>
                <a:spcPts val="0"/>
              </a:spcAft>
              <a:buClr>
                <a:schemeClr val="lt1"/>
              </a:buClr>
              <a:buSzPts val="800"/>
              <a:buNone/>
              <a:defRPr sz="800"/>
            </a:lvl6pPr>
            <a:lvl7pPr marL="3200400" lvl="6" indent="-228600" algn="l">
              <a:lnSpc>
                <a:spcPct val="90000"/>
              </a:lnSpc>
              <a:spcBef>
                <a:spcPts val="400"/>
              </a:spcBef>
              <a:spcAft>
                <a:spcPts val="0"/>
              </a:spcAft>
              <a:buClr>
                <a:schemeClr val="lt1"/>
              </a:buClr>
              <a:buSzPts val="800"/>
              <a:buNone/>
              <a:defRPr sz="800"/>
            </a:lvl7pPr>
            <a:lvl8pPr marL="3657600" lvl="7" indent="-228600" algn="l">
              <a:lnSpc>
                <a:spcPct val="90000"/>
              </a:lnSpc>
              <a:spcBef>
                <a:spcPts val="400"/>
              </a:spcBef>
              <a:spcAft>
                <a:spcPts val="0"/>
              </a:spcAft>
              <a:buClr>
                <a:schemeClr val="lt1"/>
              </a:buClr>
              <a:buSzPts val="800"/>
              <a:buNone/>
              <a:defRPr sz="800"/>
            </a:lvl8pPr>
            <a:lvl9pPr marL="4114800" lvl="8" indent="-228600" algn="l">
              <a:lnSpc>
                <a:spcPct val="90000"/>
              </a:lnSpc>
              <a:spcBef>
                <a:spcPts val="400"/>
              </a:spcBef>
              <a:spcAft>
                <a:spcPts val="0"/>
              </a:spcAft>
              <a:buClr>
                <a:schemeClr val="lt1"/>
              </a:buClr>
              <a:buSzPts val="800"/>
              <a:buNone/>
              <a:defRPr sz="800"/>
            </a:lvl9pPr>
          </a:lstStyle>
          <a:p>
            <a:endParaRPr/>
          </a:p>
        </p:txBody>
      </p:sp>
      <p:sp>
        <p:nvSpPr>
          <p:cNvPr id="65" name="Google Shape;65;p32"/>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6" name="Google Shape;66;p32"/>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67" name="Google Shape;67;p32"/>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0" name="Google Shape;70;p33"/>
          <p:cNvSpPr txBox="1">
            <a:spLocks noGrp="1"/>
          </p:cNvSpPr>
          <p:nvPr>
            <p:ph type="body" idx="1"/>
          </p:nvPr>
        </p:nvSpPr>
        <p:spPr>
          <a:xfrm rot="5400000">
            <a:off x="2940300" y="-942431"/>
            <a:ext cx="3263400"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1" name="Google Shape;71;p3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2" name="Google Shape;72;p3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3" name="Google Shape;73;p3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4"/>
          <p:cNvSpPr txBox="1">
            <a:spLocks noGrp="1"/>
          </p:cNvSpPr>
          <p:nvPr>
            <p:ph type="title"/>
          </p:nvPr>
        </p:nvSpPr>
        <p:spPr>
          <a:xfrm rot="5400000">
            <a:off x="5350050" y="1467544"/>
            <a:ext cx="4359000" cy="1971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lt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6" name="Google Shape;76;p34"/>
          <p:cNvSpPr txBox="1">
            <a:spLocks noGrp="1"/>
          </p:cNvSpPr>
          <p:nvPr>
            <p:ph type="body" idx="1"/>
          </p:nvPr>
        </p:nvSpPr>
        <p:spPr>
          <a:xfrm rot="5400000">
            <a:off x="1349475" y="-447056"/>
            <a:ext cx="4359000" cy="58008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lt1"/>
              </a:buClr>
              <a:buSzPts val="1400"/>
              <a:buChar char="•"/>
              <a:defRPr/>
            </a:lvl1pPr>
            <a:lvl2pPr marL="914400" lvl="1" indent="-317500" algn="l">
              <a:lnSpc>
                <a:spcPct val="90000"/>
              </a:lnSpc>
              <a:spcBef>
                <a:spcPts val="400"/>
              </a:spcBef>
              <a:spcAft>
                <a:spcPts val="0"/>
              </a:spcAft>
              <a:buClr>
                <a:schemeClr val="lt1"/>
              </a:buClr>
              <a:buSzPts val="1400"/>
              <a:buChar char="•"/>
              <a:defRPr/>
            </a:lvl2pPr>
            <a:lvl3pPr marL="1371600" lvl="2" indent="-317500" algn="l">
              <a:lnSpc>
                <a:spcPct val="90000"/>
              </a:lnSpc>
              <a:spcBef>
                <a:spcPts val="400"/>
              </a:spcBef>
              <a:spcAft>
                <a:spcPts val="0"/>
              </a:spcAft>
              <a:buClr>
                <a:schemeClr val="lt1"/>
              </a:buClr>
              <a:buSzPts val="1400"/>
              <a:buChar char="•"/>
              <a:defRPr/>
            </a:lvl3pPr>
            <a:lvl4pPr marL="1828800" lvl="3" indent="-317500" algn="l">
              <a:lnSpc>
                <a:spcPct val="90000"/>
              </a:lnSpc>
              <a:spcBef>
                <a:spcPts val="400"/>
              </a:spcBef>
              <a:spcAft>
                <a:spcPts val="0"/>
              </a:spcAft>
              <a:buClr>
                <a:schemeClr val="lt1"/>
              </a:buClr>
              <a:buSzPts val="1400"/>
              <a:buChar char="•"/>
              <a:defRPr/>
            </a:lvl4pPr>
            <a:lvl5pPr marL="2286000" lvl="4" indent="-317500" algn="l">
              <a:lnSpc>
                <a:spcPct val="90000"/>
              </a:lnSpc>
              <a:spcBef>
                <a:spcPts val="400"/>
              </a:spcBef>
              <a:spcAft>
                <a:spcPts val="0"/>
              </a:spcAft>
              <a:buClr>
                <a:schemeClr val="lt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7" name="Google Shape;77;p3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8" name="Google Shape;78;p3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79" name="Google Shape;79;p3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3"/>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lt1"/>
              </a:buClr>
              <a:buSzPts val="3300"/>
              <a:buFont typeface="Calibri"/>
              <a:buNone/>
              <a:defRPr sz="33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rgbClr val="000000"/>
                </a:solidFill>
                <a:latin typeface="Arial"/>
                <a:ea typeface="Arial"/>
                <a:cs typeface="Arial"/>
                <a:sym typeface="Arial"/>
              </a:defRPr>
            </a:lvl9pPr>
          </a:lstStyle>
          <a:p>
            <a:endParaRPr/>
          </a:p>
        </p:txBody>
      </p:sp>
      <p:sp>
        <p:nvSpPr>
          <p:cNvPr id="7" name="Google Shape;7;p23"/>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lt1"/>
              </a:buClr>
              <a:buSzPts val="2100"/>
              <a:buFont typeface="Arial"/>
              <a:buChar char="•"/>
              <a:defRPr sz="2100" b="0" i="0" u="none" strike="noStrike" cap="none">
                <a:solidFill>
                  <a:schemeClr val="lt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lt1"/>
              </a:buClr>
              <a:buSzPts val="1500"/>
              <a:buFont typeface="Arial"/>
              <a:buChar char="•"/>
              <a:defRPr sz="1500" b="0" i="0" u="none" strike="noStrike" cap="none">
                <a:solidFill>
                  <a:schemeClr val="lt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Calibri"/>
                <a:ea typeface="Calibri"/>
                <a:cs typeface="Calibri"/>
                <a:sym typeface="Calibri"/>
              </a:defRPr>
            </a:lvl9pPr>
          </a:lstStyle>
          <a:p>
            <a:endParaRPr/>
          </a:p>
        </p:txBody>
      </p:sp>
      <p:sp>
        <p:nvSpPr>
          <p:cNvPr id="8" name="Google Shape;8;p23"/>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9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9pPr>
          </a:lstStyle>
          <a:p>
            <a:endParaRPr/>
          </a:p>
        </p:txBody>
      </p:sp>
      <p:sp>
        <p:nvSpPr>
          <p:cNvPr id="9" name="Google Shape;9;p2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9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1"/>
                </a:solidFill>
                <a:latin typeface="Calibri"/>
                <a:ea typeface="Calibri"/>
                <a:cs typeface="Calibri"/>
                <a:sym typeface="Calibri"/>
              </a:defRPr>
            </a:lvl9pPr>
          </a:lstStyle>
          <a:p>
            <a:endParaRPr/>
          </a:p>
        </p:txBody>
      </p:sp>
      <p:sp>
        <p:nvSpPr>
          <p:cNvPr id="10" name="Google Shape;10;p23"/>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830400" y="1127850"/>
            <a:ext cx="8313600" cy="3656100"/>
          </a:xfrm>
          <a:prstGeom prst="rect">
            <a:avLst/>
          </a:prstGeom>
          <a:noFill/>
          <a:ln>
            <a:noFill/>
          </a:ln>
        </p:spPr>
        <p:txBody>
          <a:bodyPr spcFirstLastPara="1" wrap="square" lIns="68575" tIns="34275" rIns="68575" bIns="34275" anchor="b" anchorCtr="0">
            <a:noAutofit/>
          </a:bodyPr>
          <a:lstStyle/>
          <a:p>
            <a:pPr marL="0" lvl="0" indent="0" algn="l" rtl="0">
              <a:lnSpc>
                <a:spcPct val="100000"/>
              </a:lnSpc>
              <a:spcBef>
                <a:spcPts val="0"/>
              </a:spcBef>
              <a:spcAft>
                <a:spcPts val="0"/>
              </a:spcAft>
              <a:buClr>
                <a:srgbClr val="7AAFFD"/>
              </a:buClr>
              <a:buSzPts val="4100"/>
              <a:buFont typeface="Montserrat"/>
              <a:buNone/>
            </a:pP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Course: Information &amp;</a:t>
            </a: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400" b="1">
                <a:solidFill>
                  <a:srgbClr val="000000"/>
                </a:solidFill>
              </a:rPr>
              <a:t>Communication Technology</a:t>
            </a:r>
            <a:endParaRPr sz="24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1800" b="1">
                <a:solidFill>
                  <a:srgbClr val="000000"/>
                </a:solidFill>
              </a:rPr>
              <a:t>May 2021</a:t>
            </a:r>
            <a:endParaRPr sz="18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endParaRPr sz="2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endParaRPr sz="2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3000" b="1">
                <a:solidFill>
                  <a:srgbClr val="000000"/>
                </a:solidFill>
              </a:rPr>
              <a:t>Branding for Digital Business</a:t>
            </a:r>
            <a:endParaRPr sz="3000" b="1">
              <a:solidFill>
                <a:srgbClr val="000000"/>
              </a:solidFill>
            </a:endParaRPr>
          </a:p>
          <a:p>
            <a:pPr marL="0" lvl="0" indent="0" algn="ctr" rtl="0">
              <a:lnSpc>
                <a:spcPct val="100000"/>
              </a:lnSpc>
              <a:spcBef>
                <a:spcPts val="0"/>
              </a:spcBef>
              <a:spcAft>
                <a:spcPts val="0"/>
              </a:spcAft>
              <a:buClr>
                <a:srgbClr val="7AAFFD"/>
              </a:buClr>
              <a:buSzPts val="4100"/>
              <a:buFont typeface="Montserrat"/>
              <a:buNone/>
            </a:pPr>
            <a:r>
              <a:rPr lang="en-US" sz="2000" b="1">
                <a:solidFill>
                  <a:schemeClr val="dk1"/>
                </a:solidFill>
              </a:rPr>
              <a:t>Session 10</a:t>
            </a:r>
            <a:endParaRPr sz="2000" b="1">
              <a:solidFill>
                <a:schemeClr val="dk1"/>
              </a:solidFill>
            </a:endParaRPr>
          </a:p>
          <a:p>
            <a:pPr marL="0" lvl="0" indent="0" algn="ctr" rtl="0">
              <a:lnSpc>
                <a:spcPct val="100000"/>
              </a:lnSpc>
              <a:spcBef>
                <a:spcPts val="0"/>
              </a:spcBef>
              <a:spcAft>
                <a:spcPts val="0"/>
              </a:spcAft>
              <a:buClr>
                <a:srgbClr val="7AAFFD"/>
              </a:buClr>
              <a:buSzPts val="4100"/>
              <a:buFont typeface="Montserrat"/>
              <a:buNone/>
            </a:pPr>
            <a:endParaRPr sz="2400" b="1">
              <a:solidFill>
                <a:srgbClr val="000000"/>
              </a:solidFill>
            </a:endParaRPr>
          </a:p>
        </p:txBody>
      </p:sp>
      <p:sp>
        <p:nvSpPr>
          <p:cNvPr id="85" name="Google Shape;85;p1"/>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grpSp>
        <p:nvGrpSpPr>
          <p:cNvPr id="86" name="Google Shape;86;p1"/>
          <p:cNvGrpSpPr/>
          <p:nvPr/>
        </p:nvGrpSpPr>
        <p:grpSpPr>
          <a:xfrm>
            <a:off x="152230" y="262480"/>
            <a:ext cx="464400" cy="311783"/>
            <a:chOff x="187036" y="249238"/>
            <a:chExt cx="619200" cy="415711"/>
          </a:xfrm>
        </p:grpSpPr>
        <p:sp>
          <p:nvSpPr>
            <p:cNvPr id="87" name="Google Shape;87;p1"/>
            <p:cNvSpPr/>
            <p:nvPr/>
          </p:nvSpPr>
          <p:spPr>
            <a:xfrm>
              <a:off x="187036" y="249238"/>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
          <p:nvSpPr>
            <p:cNvPr id="88" name="Google Shape;88;p1"/>
            <p:cNvSpPr/>
            <p:nvPr/>
          </p:nvSpPr>
          <p:spPr>
            <a:xfrm>
              <a:off x="187036" y="567749"/>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
          <p:nvSpPr>
            <p:cNvPr id="89" name="Google Shape;89;p1"/>
            <p:cNvSpPr/>
            <p:nvPr/>
          </p:nvSpPr>
          <p:spPr>
            <a:xfrm>
              <a:off x="187036" y="421917"/>
              <a:ext cx="619200" cy="97200"/>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grpSp>
      <p:pic>
        <p:nvPicPr>
          <p:cNvPr id="90" name="Google Shape;90;p1"/>
          <p:cNvPicPr preferRelativeResize="0"/>
          <p:nvPr/>
        </p:nvPicPr>
        <p:blipFill rotWithShape="1">
          <a:blip r:embed="rId3">
            <a:alphaModFix/>
          </a:blip>
          <a:srcRect/>
          <a:stretch/>
        </p:blipFill>
        <p:spPr>
          <a:xfrm>
            <a:off x="3657603" y="150694"/>
            <a:ext cx="2485531" cy="8367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96" name="Google Shape;96;p2"/>
          <p:cNvSpPr txBox="1">
            <a:spLocks noGrp="1"/>
          </p:cNvSpPr>
          <p:nvPr>
            <p:ph type="subTitle" idx="1"/>
          </p:nvPr>
        </p:nvSpPr>
        <p:spPr>
          <a:xfrm>
            <a:off x="916675" y="795525"/>
            <a:ext cx="2255700" cy="841800"/>
          </a:xfrm>
          <a:prstGeom prst="rect">
            <a:avLst/>
          </a:prstGeom>
          <a:noFill/>
          <a:ln>
            <a:noFill/>
          </a:ln>
        </p:spPr>
        <p:txBody>
          <a:bodyPr spcFirstLastPara="1" wrap="square" lIns="68575" tIns="34275" rIns="68575" bIns="34275" anchor="t" anchorCtr="0">
            <a:normAutofit/>
          </a:bodyPr>
          <a:lstStyle/>
          <a:p>
            <a:pPr marL="0" lvl="0" indent="0" algn="l" rtl="0">
              <a:lnSpc>
                <a:spcPct val="90000"/>
              </a:lnSpc>
              <a:spcBef>
                <a:spcPts val="800"/>
              </a:spcBef>
              <a:spcAft>
                <a:spcPts val="0"/>
              </a:spcAft>
              <a:buSzPts val="1800"/>
              <a:buNone/>
            </a:pPr>
            <a:r>
              <a:rPr lang="en-US" sz="3600" b="1">
                <a:solidFill>
                  <a:srgbClr val="0B5394"/>
                </a:solidFill>
              </a:rPr>
              <a:t>AGENDA</a:t>
            </a:r>
            <a:endParaRPr sz="3600" b="1">
              <a:solidFill>
                <a:srgbClr val="0B5394"/>
              </a:solidFill>
            </a:endParaRPr>
          </a:p>
        </p:txBody>
      </p:sp>
      <p:sp>
        <p:nvSpPr>
          <p:cNvPr id="97" name="Google Shape;97;p2"/>
          <p:cNvSpPr/>
          <p:nvPr/>
        </p:nvSpPr>
        <p:spPr>
          <a:xfrm>
            <a:off x="1440000" y="1721375"/>
            <a:ext cx="62562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1. DIGITAL BUSINESS</a:t>
            </a:r>
            <a:endParaRPr sz="1600" b="1" i="0" u="none" strike="noStrike" cap="none">
              <a:solidFill>
                <a:schemeClr val="lt1"/>
              </a:solidFill>
              <a:latin typeface="Calibri"/>
              <a:ea typeface="Calibri"/>
              <a:cs typeface="Calibri"/>
              <a:sym typeface="Calibri"/>
            </a:endParaRPr>
          </a:p>
        </p:txBody>
      </p:sp>
      <p:sp>
        <p:nvSpPr>
          <p:cNvPr id="98" name="Google Shape;98;p2"/>
          <p:cNvSpPr/>
          <p:nvPr/>
        </p:nvSpPr>
        <p:spPr>
          <a:xfrm>
            <a:off x="1774625" y="2254775"/>
            <a:ext cx="59214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2. OPTIONS FOR COMPANIES TO REACH THEIR AUDIENCE ONLINE</a:t>
            </a:r>
            <a:endParaRPr sz="1600" b="1" i="0" u="none" strike="noStrike" cap="none">
              <a:solidFill>
                <a:schemeClr val="lt1"/>
              </a:solidFill>
              <a:latin typeface="Calibri"/>
              <a:ea typeface="Calibri"/>
              <a:cs typeface="Calibri"/>
              <a:sym typeface="Calibri"/>
            </a:endParaRPr>
          </a:p>
        </p:txBody>
      </p:sp>
      <p:sp>
        <p:nvSpPr>
          <p:cNvPr id="99" name="Google Shape;99;p2"/>
          <p:cNvSpPr/>
          <p:nvPr/>
        </p:nvSpPr>
        <p:spPr>
          <a:xfrm>
            <a:off x="2072100" y="2788175"/>
            <a:ext cx="56241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3. THE SIX KEY TYPES OF DIGITAL MEDIA CHANNELS </a:t>
            </a:r>
            <a:endParaRPr sz="1600" b="1" i="0" u="none" strike="noStrike" cap="none">
              <a:solidFill>
                <a:schemeClr val="lt1"/>
              </a:solidFill>
              <a:latin typeface="Calibri"/>
              <a:ea typeface="Calibri"/>
              <a:cs typeface="Calibri"/>
              <a:sym typeface="Calibri"/>
            </a:endParaRPr>
          </a:p>
        </p:txBody>
      </p:sp>
      <p:sp>
        <p:nvSpPr>
          <p:cNvPr id="100" name="Google Shape;100;p2"/>
          <p:cNvSpPr/>
          <p:nvPr/>
        </p:nvSpPr>
        <p:spPr>
          <a:xfrm>
            <a:off x="2406725" y="3321575"/>
            <a:ext cx="52896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4. BENEFITS FROM E-COMMERCE AND DIGITAL BUSINESS </a:t>
            </a:r>
            <a:endParaRPr sz="1600" b="1" i="0" u="none" strike="noStrike" cap="none">
              <a:solidFill>
                <a:schemeClr val="lt1"/>
              </a:solidFill>
              <a:latin typeface="Calibri"/>
              <a:ea typeface="Calibri"/>
              <a:cs typeface="Calibri"/>
              <a:sym typeface="Calibri"/>
            </a:endParaRPr>
          </a:p>
        </p:txBody>
      </p:sp>
      <p:sp>
        <p:nvSpPr>
          <p:cNvPr id="101" name="Google Shape;101;p2"/>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pic>
        <p:nvPicPr>
          <p:cNvPr id="102" name="Google Shape;102;p2"/>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03" name="Google Shape;103;p2"/>
          <p:cNvSpPr/>
          <p:nvPr/>
        </p:nvSpPr>
        <p:spPr>
          <a:xfrm>
            <a:off x="2850625" y="3854975"/>
            <a:ext cx="48456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5. PRACTICE</a:t>
            </a:r>
            <a:endParaRPr sz="1600" b="1" i="0" u="none" strike="noStrike" cap="none">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09" name="Google Shape;109;p3"/>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1. DIGITAL BUSINESS</a:t>
            </a:r>
            <a:endParaRPr sz="3000" b="1" i="0" u="none" strike="noStrike" cap="none">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11" name="Google Shape;111;p3"/>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gccc870578a_1_68"/>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1. DIGITAL BUSINESS</a:t>
            </a:r>
            <a:endParaRPr sz="1600" b="1" i="0" u="none" strike="noStrike" cap="none">
              <a:solidFill>
                <a:schemeClr val="lt1"/>
              </a:solidFill>
              <a:latin typeface="Calibri"/>
              <a:ea typeface="Calibri"/>
              <a:cs typeface="Calibri"/>
              <a:sym typeface="Calibri"/>
            </a:endParaRPr>
          </a:p>
        </p:txBody>
      </p:sp>
      <p:pic>
        <p:nvPicPr>
          <p:cNvPr id="117" name="Google Shape;117;gccc870578a_1_68"/>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18" name="Google Shape;118;gccc870578a_1_68"/>
          <p:cNvSpPr txBox="1"/>
          <p:nvPr/>
        </p:nvSpPr>
        <p:spPr>
          <a:xfrm>
            <a:off x="251925" y="632400"/>
            <a:ext cx="8176500" cy="3762900"/>
          </a:xfrm>
          <a:prstGeom prst="rect">
            <a:avLst/>
          </a:prstGeom>
          <a:noFill/>
          <a:ln>
            <a:noFill/>
          </a:ln>
        </p:spPr>
        <p:txBody>
          <a:bodyPr spcFirstLastPara="1" wrap="square" lIns="91425" tIns="91425" rIns="91425" bIns="91425" anchor="t" anchorCtr="0">
            <a:spAutoFit/>
          </a:bodyPr>
          <a:lstStyle/>
          <a:p>
            <a:pPr marL="457200" marR="0" lvl="0" indent="0" algn="just" rtl="0">
              <a:lnSpc>
                <a:spcPct val="99960"/>
              </a:lnSpc>
              <a:spcBef>
                <a:spcPts val="0"/>
              </a:spcBef>
              <a:spcAft>
                <a:spcPts val="0"/>
              </a:spcAft>
              <a:buClr>
                <a:srgbClr val="000000"/>
              </a:buClr>
              <a:buSzPts val="1800"/>
              <a:buFont typeface="Arial"/>
              <a:buNone/>
            </a:pPr>
            <a:r>
              <a:rPr lang="en-US" sz="1800" b="1" i="0" u="none" strike="noStrike" cap="none">
                <a:solidFill>
                  <a:srgbClr val="000000"/>
                </a:solidFill>
                <a:latin typeface="Calibri"/>
                <a:ea typeface="Calibri"/>
                <a:cs typeface="Calibri"/>
                <a:sym typeface="Calibri"/>
              </a:rPr>
              <a:t>E-Commerce</a:t>
            </a:r>
            <a:endParaRPr sz="1800" b="1" i="0" u="none" strike="noStrike" cap="none">
              <a:solidFill>
                <a:srgbClr val="000000"/>
              </a:solidFill>
              <a:latin typeface="Calibri"/>
              <a:ea typeface="Calibri"/>
              <a:cs typeface="Calibri"/>
              <a:sym typeface="Calibri"/>
            </a:endParaRPr>
          </a:p>
          <a:p>
            <a:pPr marL="0" marR="0" lvl="0" indent="0" algn="just" rtl="0">
              <a:lnSpc>
                <a:spcPct val="99960"/>
              </a:lnSpc>
              <a:spcBef>
                <a:spcPts val="0"/>
              </a:spcBef>
              <a:spcAft>
                <a:spcPts val="0"/>
              </a:spcAft>
              <a:buClr>
                <a:srgbClr val="000000"/>
              </a:buClr>
              <a:buSzPts val="1800"/>
              <a:buFont typeface="Arial"/>
              <a:buNone/>
            </a:pPr>
            <a:endParaRPr sz="1800" b="1" i="0" u="none" strike="noStrike" cap="none">
              <a:solidFill>
                <a:srgbClr val="000000"/>
              </a:solidFill>
              <a:latin typeface="Calibri"/>
              <a:ea typeface="Calibri"/>
              <a:cs typeface="Calibri"/>
              <a:sym typeface="Calibri"/>
            </a:endParaRPr>
          </a:p>
          <a:p>
            <a:pPr marL="457200" marR="0" lvl="0" indent="-317500" algn="just" rtl="0">
              <a:lnSpc>
                <a:spcPct val="99960"/>
              </a:lnSpc>
              <a:spcBef>
                <a:spcPts val="0"/>
              </a:spcBef>
              <a:spcAft>
                <a:spcPts val="0"/>
              </a:spcAft>
              <a:buClr>
                <a:srgbClr val="000000"/>
              </a:buClr>
              <a:buSzPts val="1400"/>
              <a:buFont typeface="Calibri"/>
              <a:buChar char="●"/>
            </a:pPr>
            <a:r>
              <a:rPr lang="en-US" sz="1400" b="0" i="0" u="none" strike="noStrike" cap="none">
                <a:solidFill>
                  <a:srgbClr val="000000"/>
                </a:solidFill>
                <a:latin typeface="Calibri"/>
                <a:ea typeface="Calibri"/>
                <a:cs typeface="Calibri"/>
                <a:sym typeface="Calibri"/>
              </a:rPr>
              <a:t>Electronic commerce (e‐commerce) is all electronically mediated information exchanges between an organisation and its external stakeholders.</a:t>
            </a:r>
            <a:endParaRPr sz="1400" b="0" i="0" u="none" strike="noStrike" cap="none">
              <a:solidFill>
                <a:srgbClr val="000000"/>
              </a:solidFill>
              <a:latin typeface="Calibri"/>
              <a:ea typeface="Calibri"/>
              <a:cs typeface="Calibri"/>
              <a:sym typeface="Calibri"/>
            </a:endParaRPr>
          </a:p>
          <a:p>
            <a:pPr marL="457200" marR="0" lvl="0" indent="-317500" algn="just" rtl="0">
              <a:lnSpc>
                <a:spcPct val="99960"/>
              </a:lnSpc>
              <a:spcBef>
                <a:spcPts val="0"/>
              </a:spcBef>
              <a:spcAft>
                <a:spcPts val="0"/>
              </a:spcAft>
              <a:buClr>
                <a:srgbClr val="000000"/>
              </a:buClr>
              <a:buSzPts val="1400"/>
              <a:buFont typeface="Calibri"/>
              <a:buChar char="●"/>
            </a:pPr>
            <a:r>
              <a:rPr lang="en-US" sz="1400" b="0" i="0" u="none" strike="noStrike" cap="none">
                <a:solidFill>
                  <a:srgbClr val="000000"/>
                </a:solidFill>
                <a:latin typeface="Calibri"/>
                <a:ea typeface="Calibri"/>
                <a:cs typeface="Calibri"/>
                <a:sym typeface="Calibri"/>
              </a:rPr>
              <a:t>The scope of electronic commerce (e‐commerce) is narrower than digital business. It’s often thought simply to refer to buying and selling using the Internet; people immediately think of consumer retail purchases from companies such as Amazon. But e-commerce should be considered as all electronically mediated transactions between an organisation and any third party it deals with. By this definition, non- financial transactions such as customer support and requests for further information would also be considered to be part of e-commerce.</a:t>
            </a:r>
            <a:endParaRPr sz="1400" b="0" i="0" u="none" strike="noStrike" cap="none">
              <a:solidFill>
                <a:srgbClr val="000000"/>
              </a:solidFill>
              <a:latin typeface="Calibri"/>
              <a:ea typeface="Calibri"/>
              <a:cs typeface="Calibri"/>
              <a:sym typeface="Calibri"/>
            </a:endParaRPr>
          </a:p>
          <a:p>
            <a:pPr marL="457200" marR="0" lvl="0" indent="-317500" algn="just" rtl="0">
              <a:lnSpc>
                <a:spcPct val="101126"/>
              </a:lnSpc>
              <a:spcBef>
                <a:spcPts val="0"/>
              </a:spcBef>
              <a:spcAft>
                <a:spcPts val="0"/>
              </a:spcAft>
              <a:buClr>
                <a:schemeClr val="dk1"/>
              </a:buClr>
              <a:buSzPts val="1400"/>
              <a:buFont typeface="Calibri"/>
              <a:buChar char="●"/>
            </a:pPr>
            <a:r>
              <a:rPr lang="en-US" sz="1400" b="0" i="0" u="none" strike="noStrike" cap="none">
                <a:solidFill>
                  <a:schemeClr val="dk1"/>
                </a:solidFill>
                <a:latin typeface="Calibri"/>
                <a:ea typeface="Calibri"/>
                <a:cs typeface="Calibri"/>
                <a:sym typeface="Calibri"/>
              </a:rPr>
              <a:t>How businesses apply  digital technology and  media to improve the competitiveness of their  organisation through  optimising internal processes with online and traditional channels to  market and supply. </a:t>
            </a:r>
            <a:endParaRPr sz="1400" b="0" i="0" u="none" strike="noStrike" cap="none">
              <a:solidFill>
                <a:schemeClr val="dk1"/>
              </a:solidFill>
              <a:latin typeface="Calibri"/>
              <a:ea typeface="Calibri"/>
              <a:cs typeface="Calibri"/>
              <a:sym typeface="Calibri"/>
            </a:endParaRPr>
          </a:p>
          <a:p>
            <a:pPr marL="457200" marR="0" lvl="0" indent="-317500" algn="just" rtl="0">
              <a:lnSpc>
                <a:spcPct val="99960"/>
              </a:lnSpc>
              <a:spcBef>
                <a:spcPts val="0"/>
              </a:spcBef>
              <a:spcAft>
                <a:spcPts val="0"/>
              </a:spcAft>
              <a:buClr>
                <a:schemeClr val="dk1"/>
              </a:buClr>
              <a:buSzPts val="1400"/>
              <a:buFont typeface="Calibri"/>
              <a:buChar char="●"/>
            </a:pPr>
            <a:r>
              <a:rPr lang="en-US" sz="1400" b="0" i="0" u="none" strike="noStrike" cap="none">
                <a:solidFill>
                  <a:schemeClr val="dk1"/>
                </a:solidFill>
                <a:latin typeface="Calibri"/>
                <a:ea typeface="Calibri"/>
                <a:cs typeface="Calibri"/>
                <a:sym typeface="Calibri"/>
              </a:rPr>
              <a:t>Digital business is aimed at enhancing the competitiveness of  an organisation by deploying innovative digital technologies throughout an organisation  and beyond, through links to partners and customers and promotion through digital media</a:t>
            </a:r>
            <a:endParaRPr sz="1400" b="0" i="0" u="none" strike="noStrike" cap="none">
              <a:solidFill>
                <a:srgbClr val="00000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ccc870578a_1_77"/>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endParaRPr sz="1600" b="1" i="0" u="none" strike="noStrike" cap="none">
              <a:solidFill>
                <a:schemeClr val="lt1"/>
              </a:solidFill>
              <a:latin typeface="Calibri"/>
              <a:ea typeface="Calibri"/>
              <a:cs typeface="Calibri"/>
              <a:sym typeface="Calibri"/>
            </a:endParaRPr>
          </a:p>
        </p:txBody>
      </p:sp>
      <p:pic>
        <p:nvPicPr>
          <p:cNvPr id="124" name="Google Shape;124;gccc870578a_1_77"/>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25" name="Google Shape;125;gccc870578a_1_77"/>
          <p:cNvSpPr txBox="1"/>
          <p:nvPr/>
        </p:nvSpPr>
        <p:spPr>
          <a:xfrm>
            <a:off x="251925" y="632400"/>
            <a:ext cx="8176500" cy="397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1" i="0" u="none" strike="noStrike" cap="none">
                <a:solidFill>
                  <a:srgbClr val="000000"/>
                </a:solidFill>
                <a:latin typeface="Calibri"/>
                <a:ea typeface="Calibri"/>
                <a:cs typeface="Calibri"/>
                <a:sym typeface="Calibri"/>
              </a:rPr>
              <a:t>Different Types of Sell-Slide E-Commerce</a:t>
            </a:r>
            <a:endParaRPr sz="1800" b="1" i="0" u="none" strike="noStrike" cap="none">
              <a:solidFill>
                <a:srgbClr val="000000"/>
              </a:solidFill>
              <a:latin typeface="Calibri"/>
              <a:ea typeface="Calibri"/>
              <a:cs typeface="Calibri"/>
              <a:sym typeface="Calibri"/>
            </a:endParaRPr>
          </a:p>
          <a:p>
            <a:pPr marL="0" marR="0" lvl="0" indent="0" algn="just" rtl="0">
              <a:lnSpc>
                <a:spcPct val="9996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a:p>
            <a:pPr marL="0" marR="0" lvl="0" indent="0" algn="just" rtl="0">
              <a:lnSpc>
                <a:spcPct val="99960"/>
              </a:lnSpc>
              <a:spcBef>
                <a:spcPts val="0"/>
              </a:spcBef>
              <a:spcAft>
                <a:spcPts val="0"/>
              </a:spcAft>
              <a:buClr>
                <a:srgbClr val="000000"/>
              </a:buClr>
              <a:buSzPts val="1200"/>
              <a:buFont typeface="Arial"/>
              <a:buNone/>
            </a:pPr>
            <a:r>
              <a:rPr lang="en-US" sz="1200" b="0" i="0" u="none" strike="noStrike" cap="none">
                <a:solidFill>
                  <a:srgbClr val="000000"/>
                </a:solidFill>
                <a:latin typeface="Calibri"/>
                <a:ea typeface="Calibri"/>
                <a:cs typeface="Calibri"/>
                <a:sym typeface="Calibri"/>
              </a:rPr>
              <a:t>Sell-side e-commerce doesn’t only involve selling products online, but also involves using digital technologies to market services using a range of techniques</a:t>
            </a:r>
            <a:endParaRPr sz="1200" b="0" i="0" u="none" strike="noStrike" cap="none">
              <a:solidFill>
                <a:srgbClr val="000000"/>
              </a:solidFill>
              <a:latin typeface="Calibri"/>
              <a:ea typeface="Calibri"/>
              <a:cs typeface="Calibri"/>
              <a:sym typeface="Calibri"/>
            </a:endParaRPr>
          </a:p>
          <a:p>
            <a:pPr marL="457200" marR="0" lvl="0" indent="-304800" algn="just" rtl="0">
              <a:lnSpc>
                <a:spcPct val="99960"/>
              </a:lnSpc>
              <a:spcBef>
                <a:spcPts val="0"/>
              </a:spcBef>
              <a:spcAft>
                <a:spcPts val="0"/>
              </a:spcAft>
              <a:buClr>
                <a:srgbClr val="000000"/>
              </a:buClr>
              <a:buSzPts val="1200"/>
              <a:buFont typeface="Calibri"/>
              <a:buChar char="●"/>
            </a:pPr>
            <a:r>
              <a:rPr lang="en-US" sz="1200" b="0" i="0" u="none" strike="noStrike" cap="none">
                <a:solidFill>
                  <a:srgbClr val="000000"/>
                </a:solidFill>
                <a:latin typeface="Calibri"/>
                <a:ea typeface="Calibri"/>
                <a:cs typeface="Calibri"/>
                <a:sym typeface="Calibri"/>
              </a:rPr>
              <a:t>Transactional e-commerce sites. These enable purchase of products online. The main business contribution of the site is through sale of these products. The sites also support the business by providing information for consumers who prefer to purchase products offline. These include retail sites, travel sites and online banking services.</a:t>
            </a:r>
            <a:endParaRPr sz="1200" b="0" i="0" u="none" strike="noStrike" cap="none">
              <a:solidFill>
                <a:srgbClr val="000000"/>
              </a:solidFill>
              <a:latin typeface="Calibri"/>
              <a:ea typeface="Calibri"/>
              <a:cs typeface="Calibri"/>
              <a:sym typeface="Calibri"/>
            </a:endParaRPr>
          </a:p>
          <a:p>
            <a:pPr marL="457200" marR="0" lvl="0" indent="-304800" algn="just" rtl="0">
              <a:lnSpc>
                <a:spcPct val="99960"/>
              </a:lnSpc>
              <a:spcBef>
                <a:spcPts val="0"/>
              </a:spcBef>
              <a:spcAft>
                <a:spcPts val="0"/>
              </a:spcAft>
              <a:buClr>
                <a:srgbClr val="000000"/>
              </a:buClr>
              <a:buSzPts val="1200"/>
              <a:buFont typeface="Calibri"/>
              <a:buChar char="●"/>
            </a:pPr>
            <a:r>
              <a:rPr lang="en-US" sz="1200" b="0" i="0" u="none" strike="noStrike" cap="none">
                <a:solidFill>
                  <a:srgbClr val="000000"/>
                </a:solidFill>
                <a:latin typeface="Calibri"/>
                <a:ea typeface="Calibri"/>
                <a:cs typeface="Calibri"/>
                <a:sym typeface="Calibri"/>
              </a:rPr>
              <a:t>Services-oriented relationship-building websites. Provide information to stimulate purchase and build relationships, particularly where products are not suitable for sale online. Information is provided through the website and e-newsletters to inform purchase decisions. The main business contribution is through encouraging offline sales and generating enquiries or leads from potential customers, known as lead generation.</a:t>
            </a:r>
            <a:endParaRPr sz="1200" b="0" i="0" u="none" strike="noStrike" cap="none">
              <a:solidFill>
                <a:srgbClr val="000000"/>
              </a:solidFill>
              <a:latin typeface="Calibri"/>
              <a:ea typeface="Calibri"/>
              <a:cs typeface="Calibri"/>
              <a:sym typeface="Calibri"/>
            </a:endParaRPr>
          </a:p>
          <a:p>
            <a:pPr marL="457200" marR="0" lvl="0" indent="-304800" algn="just" rtl="0">
              <a:lnSpc>
                <a:spcPct val="99960"/>
              </a:lnSpc>
              <a:spcBef>
                <a:spcPts val="0"/>
              </a:spcBef>
              <a:spcAft>
                <a:spcPts val="0"/>
              </a:spcAft>
              <a:buClr>
                <a:srgbClr val="000000"/>
              </a:buClr>
              <a:buSzPts val="1200"/>
              <a:buFont typeface="Calibri"/>
              <a:buChar char="●"/>
            </a:pPr>
            <a:r>
              <a:rPr lang="en-US" sz="1200" b="0" i="0" u="none" strike="noStrike" cap="none">
                <a:solidFill>
                  <a:srgbClr val="000000"/>
                </a:solidFill>
                <a:latin typeface="Calibri"/>
                <a:ea typeface="Calibri"/>
                <a:cs typeface="Calibri"/>
                <a:sym typeface="Calibri"/>
              </a:rPr>
              <a:t>Brand-building sites. Provide an experience to support the brand. Products are not typically available for online purchase. Their main focus is to support the brand by developing an online experience of the brand. They are typical for low-value, high-volume fast-moving consumer goods (FMCG brands).</a:t>
            </a:r>
            <a:endParaRPr sz="1200" b="0" i="0" u="none" strike="noStrike" cap="none">
              <a:solidFill>
                <a:srgbClr val="000000"/>
              </a:solidFill>
              <a:latin typeface="Calibri"/>
              <a:ea typeface="Calibri"/>
              <a:cs typeface="Calibri"/>
              <a:sym typeface="Calibri"/>
            </a:endParaRPr>
          </a:p>
          <a:p>
            <a:pPr marL="457200" marR="0" lvl="0" indent="-304800" algn="just" rtl="0">
              <a:lnSpc>
                <a:spcPct val="99960"/>
              </a:lnSpc>
              <a:spcBef>
                <a:spcPts val="0"/>
              </a:spcBef>
              <a:spcAft>
                <a:spcPts val="0"/>
              </a:spcAft>
              <a:buClr>
                <a:srgbClr val="000000"/>
              </a:buClr>
              <a:buSzPts val="1200"/>
              <a:buFont typeface="Calibri"/>
              <a:buChar char="●"/>
            </a:pPr>
            <a:r>
              <a:rPr lang="en-US" sz="1200" b="0" i="0" u="none" strike="noStrike" cap="none">
                <a:solidFill>
                  <a:srgbClr val="000000"/>
                </a:solidFill>
                <a:latin typeface="Calibri"/>
                <a:ea typeface="Calibri"/>
                <a:cs typeface="Calibri"/>
                <a:sym typeface="Calibri"/>
              </a:rPr>
              <a:t>Publisher or media sites. Provide information, news or entertainment about a range of topics. This is information both on the site and through links to other sites. Media sites have a diversity of options for generating revenue, including advertising, commission-based sales and sale of customer data (lists).</a:t>
            </a:r>
            <a:endParaRPr sz="1200" b="0" i="0" u="none" strike="noStrike" cap="none">
              <a:solidFill>
                <a:srgbClr val="000000"/>
              </a:solidFill>
              <a:latin typeface="Calibri"/>
              <a:ea typeface="Calibri"/>
              <a:cs typeface="Calibri"/>
              <a:sym typeface="Calibri"/>
            </a:endParaRPr>
          </a:p>
          <a:p>
            <a:pPr marL="457200" marR="0" lvl="0" indent="-304800" algn="just" rtl="0">
              <a:lnSpc>
                <a:spcPct val="99960"/>
              </a:lnSpc>
              <a:spcBef>
                <a:spcPts val="0"/>
              </a:spcBef>
              <a:spcAft>
                <a:spcPts val="0"/>
              </a:spcAft>
              <a:buClr>
                <a:srgbClr val="000000"/>
              </a:buClr>
              <a:buSzPts val="1200"/>
              <a:buFont typeface="Calibri"/>
              <a:buChar char="●"/>
            </a:pPr>
            <a:r>
              <a:rPr lang="en-US" sz="1200" b="0" i="0" u="none" strike="noStrike" cap="none">
                <a:solidFill>
                  <a:srgbClr val="000000"/>
                </a:solidFill>
                <a:latin typeface="Calibri"/>
                <a:ea typeface="Calibri"/>
                <a:cs typeface="Calibri"/>
                <a:sym typeface="Calibri"/>
              </a:rPr>
              <a:t>Social network sites (SNS). Social networks could be considered to be in the previous category since they are often supported by advertising, but the influence of social networks such as Facebook, LinkedIn and Twitter on company and customer communications suggests they form a separate category.</a:t>
            </a:r>
            <a:endParaRPr sz="1200" b="0" i="0" u="none" strike="noStrike" cap="none">
              <a:solidFill>
                <a:srgbClr val="000000"/>
              </a:solidFill>
              <a:latin typeface="Calibri"/>
              <a:ea typeface="Calibri"/>
              <a:cs typeface="Calibri"/>
              <a:sym typeface="Calibri"/>
            </a:endParaRPr>
          </a:p>
        </p:txBody>
      </p:sp>
      <p:sp>
        <p:nvSpPr>
          <p:cNvPr id="126" name="Google Shape;126;gccc870578a_1_77"/>
          <p:cNvSpPr txBox="1"/>
          <p:nvPr/>
        </p:nvSpPr>
        <p:spPr>
          <a:xfrm>
            <a:off x="0" y="0"/>
            <a:ext cx="30000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1" i="0" u="none" strike="noStrike" cap="none">
                <a:solidFill>
                  <a:schemeClr val="lt1"/>
                </a:solidFill>
                <a:latin typeface="Calibri"/>
                <a:ea typeface="Calibri"/>
                <a:cs typeface="Calibri"/>
                <a:sym typeface="Calibri"/>
              </a:rPr>
              <a:t>1. DIGITAL BUSINESS</a:t>
            </a:r>
            <a:endParaRPr sz="1600" b="1" i="0" u="none" strike="noStrike" cap="non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gccc870578a_1_86"/>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US" sz="1600" b="1" i="0" u="none" strike="noStrike" cap="none">
                <a:solidFill>
                  <a:schemeClr val="lt1"/>
                </a:solidFill>
                <a:latin typeface="Calibri"/>
                <a:ea typeface="Calibri"/>
                <a:cs typeface="Calibri"/>
                <a:sym typeface="Calibri"/>
              </a:rPr>
              <a:t>1. DIGITAL BUSINESS</a:t>
            </a:r>
            <a:endParaRPr sz="1600" b="1" i="0" u="none" strike="noStrike" cap="none">
              <a:solidFill>
                <a:schemeClr val="lt1"/>
              </a:solidFill>
              <a:latin typeface="Calibri"/>
              <a:ea typeface="Calibri"/>
              <a:cs typeface="Calibri"/>
              <a:sym typeface="Calibri"/>
            </a:endParaRPr>
          </a:p>
        </p:txBody>
      </p:sp>
      <p:pic>
        <p:nvPicPr>
          <p:cNvPr id="132" name="Google Shape;132;gccc870578a_1_86"/>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33" name="Google Shape;133;gccc870578a_1_86"/>
          <p:cNvSpPr txBox="1"/>
          <p:nvPr/>
        </p:nvSpPr>
        <p:spPr>
          <a:xfrm>
            <a:off x="251925" y="632400"/>
            <a:ext cx="8176500" cy="2893800"/>
          </a:xfrm>
          <a:prstGeom prst="rect">
            <a:avLst/>
          </a:prstGeom>
          <a:noFill/>
          <a:ln>
            <a:noFill/>
          </a:ln>
        </p:spPr>
        <p:txBody>
          <a:bodyPr spcFirstLastPara="1" wrap="square" lIns="91425" tIns="91425" rIns="91425" bIns="91425" anchor="t" anchorCtr="0">
            <a:spAutoFit/>
          </a:bodyPr>
          <a:lstStyle/>
          <a:p>
            <a:pPr marL="457200" marR="0" lvl="0" indent="0" algn="l" rtl="0">
              <a:lnSpc>
                <a:spcPct val="100000"/>
              </a:lnSpc>
              <a:spcBef>
                <a:spcPts val="0"/>
              </a:spcBef>
              <a:spcAft>
                <a:spcPts val="0"/>
              </a:spcAft>
              <a:buClr>
                <a:srgbClr val="000000"/>
              </a:buClr>
              <a:buSzPts val="1800"/>
              <a:buFont typeface="Arial"/>
              <a:buNone/>
            </a:pPr>
            <a:r>
              <a:rPr lang="en-US" sz="1800" b="1" i="0" u="none" strike="noStrike" cap="none">
                <a:solidFill>
                  <a:schemeClr val="dk1"/>
                </a:solidFill>
                <a:latin typeface="Calibri"/>
                <a:ea typeface="Calibri"/>
                <a:cs typeface="Calibri"/>
                <a:sym typeface="Calibri"/>
              </a:rPr>
              <a:t>Digital Marketing</a:t>
            </a:r>
            <a:endParaRPr sz="18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alibri"/>
              <a:ea typeface="Calibri"/>
              <a:cs typeface="Calibri"/>
              <a:sym typeface="Calibri"/>
            </a:endParaRPr>
          </a:p>
          <a:p>
            <a:pPr marL="457200" marR="0" lvl="0" indent="-317500" algn="just" rtl="0">
              <a:lnSpc>
                <a:spcPct val="99960"/>
              </a:lnSpc>
              <a:spcBef>
                <a:spcPts val="0"/>
              </a:spcBef>
              <a:spcAft>
                <a:spcPts val="0"/>
              </a:spcAft>
              <a:buClr>
                <a:srgbClr val="000000"/>
              </a:buClr>
              <a:buSzPts val="1400"/>
              <a:buFont typeface="Calibri"/>
              <a:buChar char="●"/>
            </a:pPr>
            <a:r>
              <a:rPr lang="en-US" sz="1400" b="0" i="0" u="none" strike="noStrike" cap="none">
                <a:solidFill>
                  <a:srgbClr val="000000"/>
                </a:solidFill>
                <a:latin typeface="Calibri"/>
                <a:ea typeface="Calibri"/>
                <a:cs typeface="Calibri"/>
                <a:sym typeface="Calibri"/>
              </a:rPr>
              <a:t>This has a similar meaning to ‘electronic marketing’ – both describe the management and execution of marketing using electronic media such as the web, email, IP TV and mobile media in conjunction with digital data about customers’ characteristics and behaviour.</a:t>
            </a:r>
            <a:endParaRPr sz="1400" b="0" i="0" u="none" strike="noStrike" cap="none">
              <a:solidFill>
                <a:srgbClr val="000000"/>
              </a:solidFill>
              <a:latin typeface="Calibri"/>
              <a:ea typeface="Calibri"/>
              <a:cs typeface="Calibri"/>
              <a:sym typeface="Calibri"/>
            </a:endParaRPr>
          </a:p>
          <a:p>
            <a:pPr marL="457200" marR="0" lvl="0" indent="-317500" algn="just" rtl="0">
              <a:lnSpc>
                <a:spcPct val="99960"/>
              </a:lnSpc>
              <a:spcBef>
                <a:spcPts val="0"/>
              </a:spcBef>
              <a:spcAft>
                <a:spcPts val="0"/>
              </a:spcAft>
              <a:buClr>
                <a:srgbClr val="000000"/>
              </a:buClr>
              <a:buSzPts val="1400"/>
              <a:buFont typeface="Calibri"/>
              <a:buChar char="●"/>
            </a:pPr>
            <a:r>
              <a:rPr lang="en-US" sz="1400" b="0" i="0" u="none" strike="noStrike" cap="none">
                <a:solidFill>
                  <a:srgbClr val="000000"/>
                </a:solidFill>
                <a:latin typeface="Calibri"/>
                <a:ea typeface="Calibri"/>
                <a:cs typeface="Calibri"/>
                <a:sym typeface="Calibri"/>
              </a:rPr>
              <a:t>Digital marketing, e-marketing or Internet marketing is yet another field that is closely related to e-commerce.</a:t>
            </a:r>
            <a:endParaRPr sz="1400" b="0" i="0" u="none" strike="noStrike" cap="none">
              <a:solidFill>
                <a:srgbClr val="000000"/>
              </a:solidFill>
              <a:latin typeface="Calibri"/>
              <a:ea typeface="Calibri"/>
              <a:cs typeface="Calibri"/>
              <a:sym typeface="Calibri"/>
            </a:endParaRPr>
          </a:p>
          <a:p>
            <a:pPr marL="457200" marR="0" lvl="0" indent="-317500" algn="just" rtl="0">
              <a:lnSpc>
                <a:spcPct val="99960"/>
              </a:lnSpc>
              <a:spcBef>
                <a:spcPts val="0"/>
              </a:spcBef>
              <a:spcAft>
                <a:spcPts val="0"/>
              </a:spcAft>
              <a:buClr>
                <a:srgbClr val="000000"/>
              </a:buClr>
              <a:buSzPts val="1400"/>
              <a:buFont typeface="Calibri"/>
              <a:buChar char="●"/>
            </a:pPr>
            <a:r>
              <a:rPr lang="en-US" sz="1400" b="0" i="0" u="none" strike="noStrike" cap="none">
                <a:solidFill>
                  <a:srgbClr val="000000"/>
                </a:solidFill>
                <a:latin typeface="Calibri"/>
                <a:ea typeface="Calibri"/>
                <a:cs typeface="Calibri"/>
                <a:sym typeface="Calibri"/>
              </a:rPr>
              <a:t>Different access platforms deliver content and enable interaction through a range of different online communication tools or media channels. Some are well-established techniques which will be familiar to you, like websites, search engines, email and text messaging. One of the most exciting things about working in digital media is the introduction of new tools and techniques which have to be assessed for their relevance to a particular marketing campaign.</a:t>
            </a:r>
            <a:endParaRPr sz="1400" b="0" i="0" u="none" strike="noStrike" cap="none">
              <a:solidFill>
                <a:srgbClr val="00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ccc870578a_1_96"/>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39" name="Google Shape;139;gccc870578a_1_96"/>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en-US" sz="3000" b="1" i="0" u="none" strike="noStrike" cap="none">
                <a:solidFill>
                  <a:schemeClr val="lt1"/>
                </a:solidFill>
                <a:latin typeface="Calibri"/>
                <a:ea typeface="Calibri"/>
                <a:cs typeface="Calibri"/>
                <a:sym typeface="Calibri"/>
              </a:rPr>
              <a:t>2. REACH AUDIENCE ONLINE</a:t>
            </a:r>
            <a:endParaRPr sz="3000" b="1" i="0" u="none" strike="noStrike" cap="none">
              <a:solidFill>
                <a:schemeClr val="lt1"/>
              </a:solidFill>
              <a:latin typeface="Calibri"/>
              <a:ea typeface="Calibri"/>
              <a:cs typeface="Calibri"/>
              <a:sym typeface="Calibri"/>
            </a:endParaRPr>
          </a:p>
        </p:txBody>
      </p:sp>
      <p:pic>
        <p:nvPicPr>
          <p:cNvPr id="140" name="Google Shape;140;gccc870578a_1_96"/>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41" name="Google Shape;141;gccc870578a_1_96"/>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gccc870578a_1_18"/>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2. REACH AUDIENCE ONLINE</a:t>
            </a:r>
            <a:endParaRPr sz="1600" b="1" i="0" u="none" strike="noStrike" cap="none">
              <a:solidFill>
                <a:schemeClr val="lt1"/>
              </a:solidFill>
              <a:latin typeface="Calibri"/>
              <a:ea typeface="Calibri"/>
              <a:cs typeface="Calibri"/>
              <a:sym typeface="Calibri"/>
            </a:endParaRPr>
          </a:p>
        </p:txBody>
      </p:sp>
      <p:pic>
        <p:nvPicPr>
          <p:cNvPr id="147" name="Google Shape;147;gccc870578a_1_18"/>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48" name="Google Shape;148;gccc870578a_1_18"/>
          <p:cNvSpPr txBox="1"/>
          <p:nvPr/>
        </p:nvSpPr>
        <p:spPr>
          <a:xfrm>
            <a:off x="251925" y="512300"/>
            <a:ext cx="8176500" cy="3487200"/>
          </a:xfrm>
          <a:prstGeom prst="rect">
            <a:avLst/>
          </a:prstGeom>
          <a:noFill/>
          <a:ln>
            <a:noFill/>
          </a:ln>
        </p:spPr>
        <p:txBody>
          <a:bodyPr spcFirstLastPara="1" wrap="square" lIns="91425" tIns="91425" rIns="91425" bIns="91425" anchor="t" anchorCtr="0">
            <a:spAutoFit/>
          </a:bodyPr>
          <a:lstStyle/>
          <a:p>
            <a:pPr marL="0" marR="121551" lvl="0" indent="0" algn="just" rtl="0">
              <a:lnSpc>
                <a:spcPct val="99960"/>
              </a:lnSpc>
              <a:spcBef>
                <a:spcPts val="633"/>
              </a:spcBef>
              <a:spcAft>
                <a:spcPts val="0"/>
              </a:spcAft>
              <a:buClr>
                <a:srgbClr val="000000"/>
              </a:buClr>
              <a:buSzPts val="1200"/>
              <a:buFont typeface="Arial"/>
              <a:buNone/>
            </a:pPr>
            <a:r>
              <a:rPr lang="en-US" sz="1200" b="0" i="0" u="none" strike="noStrike" cap="none">
                <a:solidFill>
                  <a:srgbClr val="231F20"/>
                </a:solidFill>
                <a:latin typeface="Calibri"/>
                <a:ea typeface="Calibri"/>
                <a:cs typeface="Calibri"/>
                <a:sym typeface="Calibri"/>
              </a:rPr>
              <a:t>To help develop a strategy to reach and influence potential customers online it has become  commonplace today to refer to three main types of media channels marketers need to consider:</a:t>
            </a:r>
            <a:endParaRPr sz="1200" b="0" i="0" u="none" strike="noStrike" cap="none">
              <a:solidFill>
                <a:srgbClr val="231F20"/>
              </a:solidFill>
              <a:latin typeface="Calibri"/>
              <a:ea typeface="Calibri"/>
              <a:cs typeface="Calibri"/>
              <a:sym typeface="Calibri"/>
            </a:endParaRPr>
          </a:p>
          <a:p>
            <a:pPr marL="0" marR="121551" lvl="0" indent="0" algn="just" rtl="0">
              <a:lnSpc>
                <a:spcPct val="99960"/>
              </a:lnSpc>
              <a:spcBef>
                <a:spcPts val="633"/>
              </a:spcBef>
              <a:spcAft>
                <a:spcPts val="0"/>
              </a:spcAft>
              <a:buClr>
                <a:srgbClr val="000000"/>
              </a:buClr>
              <a:buSzPts val="1200"/>
              <a:buFont typeface="Arial"/>
              <a:buNone/>
            </a:pPr>
            <a:endParaRPr sz="1200" b="0" i="0" u="none" strike="noStrike" cap="none">
              <a:solidFill>
                <a:srgbClr val="231F20"/>
              </a:solidFill>
              <a:latin typeface="Calibri"/>
              <a:ea typeface="Calibri"/>
              <a:cs typeface="Calibri"/>
              <a:sym typeface="Calibri"/>
            </a:endParaRPr>
          </a:p>
          <a:p>
            <a:pPr marL="457200" marR="121551" lvl="0" indent="-304800" algn="just" rtl="0">
              <a:lnSpc>
                <a:spcPct val="99960"/>
              </a:lnSpc>
              <a:spcBef>
                <a:spcPts val="633"/>
              </a:spcBef>
              <a:spcAft>
                <a:spcPts val="0"/>
              </a:spcAft>
              <a:buClr>
                <a:srgbClr val="000000"/>
              </a:buClr>
              <a:buSzPts val="1200"/>
              <a:buFont typeface="Calibri"/>
              <a:buChar char="●"/>
            </a:pPr>
            <a:r>
              <a:rPr lang="en-US" sz="1200" b="1" i="0" u="none" strike="noStrike" cap="none">
                <a:solidFill>
                  <a:srgbClr val="231F20"/>
                </a:solidFill>
                <a:latin typeface="Calibri"/>
                <a:ea typeface="Calibri"/>
                <a:cs typeface="Calibri"/>
                <a:sym typeface="Calibri"/>
              </a:rPr>
              <a:t>Paid media. </a:t>
            </a:r>
            <a:r>
              <a:rPr lang="en-US" sz="1200" b="0" i="0" u="none" strike="noStrike" cap="none">
                <a:solidFill>
                  <a:srgbClr val="231F20"/>
                </a:solidFill>
                <a:latin typeface="Calibri"/>
                <a:ea typeface="Calibri"/>
                <a:cs typeface="Calibri"/>
                <a:sym typeface="Calibri"/>
              </a:rPr>
              <a:t>These are bought media where there is investment to pay for visitors, reach  or conversions through search, display advertising networks or affiliate marketing.  Offline, traditional media like print and TV advertising and direct mail remain important,  accounting for the majority of paid-media spend. </a:t>
            </a:r>
            <a:endParaRPr sz="1200" b="0" i="0" u="none" strike="noStrike" cap="none">
              <a:solidFill>
                <a:srgbClr val="231F20"/>
              </a:solidFill>
              <a:latin typeface="Calibri"/>
              <a:ea typeface="Calibri"/>
              <a:cs typeface="Calibri"/>
              <a:sym typeface="Calibri"/>
            </a:endParaRPr>
          </a:p>
          <a:p>
            <a:pPr marL="457200" marR="121551" lvl="0" indent="-304800" algn="just" rtl="0">
              <a:lnSpc>
                <a:spcPct val="99960"/>
              </a:lnSpc>
              <a:spcBef>
                <a:spcPts val="0"/>
              </a:spcBef>
              <a:spcAft>
                <a:spcPts val="0"/>
              </a:spcAft>
              <a:buClr>
                <a:srgbClr val="000000"/>
              </a:buClr>
              <a:buSzPts val="1200"/>
              <a:buFont typeface="Calibri"/>
              <a:buChar char="●"/>
            </a:pPr>
            <a:r>
              <a:rPr lang="en-US" sz="1200" b="1" i="0" u="none" strike="noStrike" cap="none">
                <a:solidFill>
                  <a:srgbClr val="231F20"/>
                </a:solidFill>
                <a:latin typeface="Calibri"/>
                <a:ea typeface="Calibri"/>
                <a:cs typeface="Calibri"/>
                <a:sym typeface="Calibri"/>
              </a:rPr>
              <a:t>Earned media. </a:t>
            </a:r>
            <a:r>
              <a:rPr lang="en-US" sz="1200" b="0" i="0" u="none" strike="noStrike" cap="none">
                <a:solidFill>
                  <a:srgbClr val="231F20"/>
                </a:solidFill>
                <a:latin typeface="Calibri"/>
                <a:ea typeface="Calibri"/>
                <a:cs typeface="Calibri"/>
                <a:sym typeface="Calibri"/>
              </a:rPr>
              <a:t>Traditionally, earned media has been the name given to publicity generated through PR invested in targeting influencers to increase awareness about a brand.  Now earned media also includes word-of-mouth that can be stimulated through viral and  social media marketing and includes conversations in social networks, blogs and other communities. It’s useful to think of earned media as developed through different types  of partners such as publishers, bloggers and other influencers, including customer advocates. Another way of thinking about earned media is as different forms of conversations  between consumers and businesses occurring both online and offline. </a:t>
            </a:r>
            <a:endParaRPr sz="1200" b="0" i="0" u="none" strike="noStrike" cap="none">
              <a:solidFill>
                <a:srgbClr val="231F20"/>
              </a:solidFill>
              <a:latin typeface="Calibri"/>
              <a:ea typeface="Calibri"/>
              <a:cs typeface="Calibri"/>
              <a:sym typeface="Calibri"/>
            </a:endParaRPr>
          </a:p>
          <a:p>
            <a:pPr marL="457200" marR="121551" lvl="0" indent="-304800" algn="just" rtl="0">
              <a:lnSpc>
                <a:spcPct val="99960"/>
              </a:lnSpc>
              <a:spcBef>
                <a:spcPts val="0"/>
              </a:spcBef>
              <a:spcAft>
                <a:spcPts val="0"/>
              </a:spcAft>
              <a:buClr>
                <a:srgbClr val="000000"/>
              </a:buClr>
              <a:buSzPts val="1200"/>
              <a:buFont typeface="Calibri"/>
              <a:buChar char="●"/>
            </a:pPr>
            <a:r>
              <a:rPr lang="en-US" sz="1200" b="1" i="0" u="none" strike="noStrike" cap="none">
                <a:solidFill>
                  <a:srgbClr val="231F20"/>
                </a:solidFill>
                <a:latin typeface="Calibri"/>
                <a:ea typeface="Calibri"/>
                <a:cs typeface="Calibri"/>
                <a:sym typeface="Calibri"/>
              </a:rPr>
              <a:t>Owned media. </a:t>
            </a:r>
            <a:r>
              <a:rPr lang="en-US" sz="1200" b="0" i="0" u="none" strike="noStrike" cap="none">
                <a:solidFill>
                  <a:srgbClr val="231F20"/>
                </a:solidFill>
                <a:latin typeface="Calibri"/>
                <a:ea typeface="Calibri"/>
                <a:cs typeface="Calibri"/>
                <a:sym typeface="Calibri"/>
              </a:rPr>
              <a:t>This is media owned by the brand. Online, this includes a company’s own  websites, blogs, email list, mobile apps or their social presence on Facebook, LinkedIn or  Twitter. Offline, owned media may include brochures or retail stores. It’s useful to think of  a company’s own presence as media in the sense that they are an alternative investment to  other media and they offer opportunities to promote products using similar ad or editorial  formats to other media. It emphasises the need for all organisations to become multichannel publishers.</a:t>
            </a:r>
            <a:endParaRPr sz="1200" b="0" i="0" u="none" strike="noStrike" cap="none">
              <a:solidFill>
                <a:srgbClr val="231F20"/>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gccc870578a_1_27"/>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2. REACH AUDIENCE ONLINE</a:t>
            </a:r>
            <a:endParaRPr sz="1600" b="1" i="0" u="none" strike="noStrike" cap="none">
              <a:solidFill>
                <a:schemeClr val="lt1"/>
              </a:solidFill>
              <a:latin typeface="Calibri"/>
              <a:ea typeface="Calibri"/>
              <a:cs typeface="Calibri"/>
              <a:sym typeface="Calibri"/>
            </a:endParaRPr>
          </a:p>
        </p:txBody>
      </p:sp>
      <p:pic>
        <p:nvPicPr>
          <p:cNvPr id="154" name="Google Shape;154;gccc870578a_1_27"/>
          <p:cNvPicPr preferRelativeResize="0"/>
          <p:nvPr/>
        </p:nvPicPr>
        <p:blipFill rotWithShape="1">
          <a:blip r:embed="rId3">
            <a:alphaModFix/>
          </a:blip>
          <a:srcRect/>
          <a:stretch/>
        </p:blipFill>
        <p:spPr>
          <a:xfrm>
            <a:off x="1" y="4601523"/>
            <a:ext cx="1609850" cy="541974"/>
          </a:xfrm>
          <a:prstGeom prst="rect">
            <a:avLst/>
          </a:prstGeom>
          <a:noFill/>
          <a:ln>
            <a:noFill/>
          </a:ln>
        </p:spPr>
      </p:pic>
      <p:pic>
        <p:nvPicPr>
          <p:cNvPr id="155" name="Google Shape;155;gccc870578a_1_27"/>
          <p:cNvPicPr preferRelativeResize="0"/>
          <p:nvPr/>
        </p:nvPicPr>
        <p:blipFill rotWithShape="1">
          <a:blip r:embed="rId4">
            <a:alphaModFix/>
          </a:blip>
          <a:srcRect l="37277" t="21052" r="29808" b="34213"/>
          <a:stretch/>
        </p:blipFill>
        <p:spPr>
          <a:xfrm>
            <a:off x="2226313" y="778300"/>
            <a:ext cx="4691376" cy="3586899"/>
          </a:xfrm>
          <a:prstGeom prst="rect">
            <a:avLst/>
          </a:prstGeom>
          <a:noFill/>
          <a:ln>
            <a:noFill/>
          </a:ln>
        </p:spPr>
      </p:pic>
      <p:sp>
        <p:nvSpPr>
          <p:cNvPr id="156" name="Google Shape;156;gccc870578a_1_27"/>
          <p:cNvSpPr txBox="1"/>
          <p:nvPr/>
        </p:nvSpPr>
        <p:spPr>
          <a:xfrm>
            <a:off x="1726050" y="4466700"/>
            <a:ext cx="56919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US" sz="1200" b="0" i="0" u="none" strike="noStrike" cap="none">
                <a:solidFill>
                  <a:srgbClr val="000000"/>
                </a:solidFill>
                <a:latin typeface="Arial"/>
                <a:ea typeface="Arial"/>
                <a:cs typeface="Arial"/>
                <a:sym typeface="Arial"/>
              </a:rPr>
              <a:t>Figure 1. </a:t>
            </a:r>
            <a:r>
              <a:rPr lang="en-US" sz="1200" b="0" i="0" u="none" strike="noStrike" cap="none">
                <a:solidFill>
                  <a:schemeClr val="dk1"/>
                </a:solidFill>
                <a:latin typeface="Arial"/>
                <a:ea typeface="Arial"/>
                <a:cs typeface="Arial"/>
                <a:sym typeface="Arial"/>
              </a:rPr>
              <a:t>The three main options for online media investment</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gccc870578a_1_103"/>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62" name="Google Shape;162;gccc870578a_1_103"/>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en-US" sz="2800" b="1" i="0" u="none" strike="noStrike" cap="none">
                <a:solidFill>
                  <a:schemeClr val="lt1"/>
                </a:solidFill>
                <a:latin typeface="Calibri"/>
                <a:ea typeface="Calibri"/>
                <a:cs typeface="Calibri"/>
                <a:sym typeface="Calibri"/>
              </a:rPr>
              <a:t>3. THE SIX KEY TYPES OF</a:t>
            </a:r>
            <a:endParaRPr sz="2800" b="1"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400"/>
              <a:buFont typeface="Arial"/>
              <a:buNone/>
            </a:pPr>
            <a:r>
              <a:rPr lang="en-US" sz="2800" b="1" i="0" u="none" strike="noStrike" cap="none">
                <a:solidFill>
                  <a:schemeClr val="lt1"/>
                </a:solidFill>
                <a:latin typeface="Calibri"/>
                <a:ea typeface="Calibri"/>
                <a:cs typeface="Calibri"/>
                <a:sym typeface="Calibri"/>
              </a:rPr>
              <a:t>DIGITAL MEDIA CHANNELS </a:t>
            </a:r>
            <a:endParaRPr sz="2800" b="1" i="0" u="none" strike="noStrike" cap="none">
              <a:solidFill>
                <a:schemeClr val="lt1"/>
              </a:solidFill>
              <a:latin typeface="Calibri"/>
              <a:ea typeface="Calibri"/>
              <a:cs typeface="Calibri"/>
              <a:sym typeface="Calibri"/>
            </a:endParaRPr>
          </a:p>
        </p:txBody>
      </p:sp>
      <p:pic>
        <p:nvPicPr>
          <p:cNvPr id="163" name="Google Shape;163;gccc870578a_1_103"/>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64" name="Google Shape;164;gccc870578a_1_103"/>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ccc870578a_1_41"/>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3. THE SIX KEY TYPES OF DIGITAL MEDIA CHANNELS </a:t>
            </a:r>
            <a:endParaRPr sz="1600" b="1" i="0" u="none" strike="noStrike" cap="none">
              <a:solidFill>
                <a:schemeClr val="lt1"/>
              </a:solidFill>
              <a:latin typeface="Calibri"/>
              <a:ea typeface="Calibri"/>
              <a:cs typeface="Calibri"/>
              <a:sym typeface="Calibri"/>
            </a:endParaRPr>
          </a:p>
        </p:txBody>
      </p:sp>
      <p:pic>
        <p:nvPicPr>
          <p:cNvPr id="170" name="Google Shape;170;gccc870578a_1_41"/>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71" name="Google Shape;171;gccc870578a_1_41"/>
          <p:cNvSpPr txBox="1"/>
          <p:nvPr/>
        </p:nvSpPr>
        <p:spPr>
          <a:xfrm>
            <a:off x="251925" y="512300"/>
            <a:ext cx="8176500" cy="3548700"/>
          </a:xfrm>
          <a:prstGeom prst="rect">
            <a:avLst/>
          </a:prstGeom>
          <a:noFill/>
          <a:ln>
            <a:noFill/>
          </a:ln>
        </p:spPr>
        <p:txBody>
          <a:bodyPr spcFirstLastPara="1" wrap="square" lIns="91425" tIns="91425" rIns="91425" bIns="91425" anchor="t" anchorCtr="0">
            <a:spAutoFit/>
          </a:bodyPr>
          <a:lstStyle/>
          <a:p>
            <a:pPr marL="0" marR="121551" lvl="0" indent="0" algn="just" rtl="0">
              <a:lnSpc>
                <a:spcPct val="99960"/>
              </a:lnSpc>
              <a:spcBef>
                <a:spcPts val="633"/>
              </a:spcBef>
              <a:spcAft>
                <a:spcPts val="0"/>
              </a:spcAft>
              <a:buClr>
                <a:srgbClr val="000000"/>
              </a:buClr>
              <a:buSzPts val="1300"/>
              <a:buFont typeface="Arial"/>
              <a:buNone/>
            </a:pPr>
            <a:r>
              <a:rPr lang="en-US" sz="1300" b="0" i="0" u="none" strike="noStrike" cap="none">
                <a:solidFill>
                  <a:srgbClr val="231F20"/>
                </a:solidFill>
                <a:latin typeface="Calibri"/>
                <a:ea typeface="Calibri"/>
                <a:cs typeface="Calibri"/>
                <a:sym typeface="Calibri"/>
              </a:rPr>
              <a:t>There are many online communications techniques which marketers must review as part of their digital business communications strategy or as part of planning an online marketing campaign. To assist with planning, Chaffey and Smith (2012) recommend reviewing the six main types of digital media channels for reaching audiences:</a:t>
            </a:r>
            <a:endParaRPr sz="1300" b="0" i="0" u="none" strike="noStrike" cap="none">
              <a:solidFill>
                <a:srgbClr val="231F20"/>
              </a:solidFill>
              <a:latin typeface="Calibri"/>
              <a:ea typeface="Calibri"/>
              <a:cs typeface="Calibri"/>
              <a:sym typeface="Calibri"/>
            </a:endParaRPr>
          </a:p>
          <a:p>
            <a:pPr marL="457200" marR="121551" lvl="0" indent="-311150" algn="just" rtl="0">
              <a:lnSpc>
                <a:spcPct val="99960"/>
              </a:lnSpc>
              <a:spcBef>
                <a:spcPts val="633"/>
              </a:spcBef>
              <a:spcAft>
                <a:spcPts val="0"/>
              </a:spcAft>
              <a:buClr>
                <a:srgbClr val="231F20"/>
              </a:buClr>
              <a:buSzPts val="1300"/>
              <a:buFont typeface="Calibri"/>
              <a:buChar char="●"/>
            </a:pPr>
            <a:r>
              <a:rPr lang="en-US" sz="1300" b="0" i="0" u="none" strike="noStrike" cap="none">
                <a:solidFill>
                  <a:srgbClr val="231F20"/>
                </a:solidFill>
                <a:latin typeface="Calibri"/>
                <a:ea typeface="Calibri"/>
                <a:cs typeface="Calibri"/>
                <a:sym typeface="Calibri"/>
              </a:rPr>
              <a:t>Search engine marketing. Placing messages on a search engine to encourage clickthrough to a website when the user types a specific keyword phrase. Two key search marketing techniques are: paid placements or sponsored links using pay-​­per-​­click, and placements in the natural or organic listings using search engine optimisation (SEO).</a:t>
            </a:r>
            <a:endParaRPr sz="1300" b="0" i="0" u="none" strike="noStrike" cap="none">
              <a:solidFill>
                <a:srgbClr val="231F20"/>
              </a:solidFill>
              <a:latin typeface="Calibri"/>
              <a:ea typeface="Calibri"/>
              <a:cs typeface="Calibri"/>
              <a:sym typeface="Calibri"/>
            </a:endParaRPr>
          </a:p>
          <a:p>
            <a:pPr marL="457200" marR="121551" lvl="0" indent="-311150" algn="just" rtl="0">
              <a:lnSpc>
                <a:spcPct val="99960"/>
              </a:lnSpc>
              <a:spcBef>
                <a:spcPts val="0"/>
              </a:spcBef>
              <a:spcAft>
                <a:spcPts val="0"/>
              </a:spcAft>
              <a:buClr>
                <a:srgbClr val="231F20"/>
              </a:buClr>
              <a:buSzPts val="1300"/>
              <a:buFont typeface="Calibri"/>
              <a:buChar char="●"/>
            </a:pPr>
            <a:r>
              <a:rPr lang="en-US" sz="1300" b="0" i="0" u="none" strike="noStrike" cap="none">
                <a:solidFill>
                  <a:srgbClr val="231F20"/>
                </a:solidFill>
                <a:latin typeface="Calibri"/>
                <a:ea typeface="Calibri"/>
                <a:cs typeface="Calibri"/>
                <a:sym typeface="Calibri"/>
              </a:rPr>
              <a:t>Online PR. Maximising favourable mentions and interactions with a company’s brands, products or websites using third-party sites such as social networks or blogs that are likely to be visited by your target audience. It also includes responding to negative mentions and conducting public relations via a site through a press centre or blog. It is closely related to social media marketing.</a:t>
            </a:r>
            <a:endParaRPr sz="1300" b="0" i="0" u="none" strike="noStrike" cap="none">
              <a:solidFill>
                <a:srgbClr val="231F20"/>
              </a:solidFill>
              <a:latin typeface="Calibri"/>
              <a:ea typeface="Calibri"/>
              <a:cs typeface="Calibri"/>
              <a:sym typeface="Calibri"/>
            </a:endParaRPr>
          </a:p>
          <a:p>
            <a:pPr marL="457200" marR="121551" lvl="0" indent="-311150" algn="just" rtl="0">
              <a:lnSpc>
                <a:spcPct val="99960"/>
              </a:lnSpc>
              <a:spcBef>
                <a:spcPts val="0"/>
              </a:spcBef>
              <a:spcAft>
                <a:spcPts val="0"/>
              </a:spcAft>
              <a:buClr>
                <a:srgbClr val="231F20"/>
              </a:buClr>
              <a:buSzPts val="1300"/>
              <a:buFont typeface="Calibri"/>
              <a:buChar char="●"/>
            </a:pPr>
            <a:r>
              <a:rPr lang="en-US" sz="1300" b="0" i="0" u="none" strike="noStrike" cap="none">
                <a:solidFill>
                  <a:srgbClr val="231F20"/>
                </a:solidFill>
                <a:latin typeface="Calibri"/>
                <a:ea typeface="Calibri"/>
                <a:cs typeface="Calibri"/>
                <a:sym typeface="Calibri"/>
              </a:rPr>
              <a:t>Online partnerships. Creating and managing long-term arrangements to promote your online services on third-party websites or through email communications. Different forms of partnership include link building, affiliate marketing, aggregators such as price comparison sites like MoneySuperMarket (www.moneysupermarket.com), online sponsorship and co-branding.</a:t>
            </a:r>
            <a:endParaRPr sz="1300" b="0" i="0" u="none" strike="noStrike" cap="none">
              <a:solidFill>
                <a:srgbClr val="231F20"/>
              </a:solidFill>
              <a:latin typeface="Calibri"/>
              <a:ea typeface="Calibri"/>
              <a:cs typeface="Calibri"/>
              <a:sym typeface="Calibri"/>
            </a:endParaRPr>
          </a:p>
          <a:p>
            <a:pPr marL="0" marR="121551" lvl="0" indent="0" algn="just" rtl="0">
              <a:lnSpc>
                <a:spcPct val="99960"/>
              </a:lnSpc>
              <a:spcBef>
                <a:spcPts val="633"/>
              </a:spcBef>
              <a:spcAft>
                <a:spcPts val="0"/>
              </a:spcAft>
              <a:buClr>
                <a:srgbClr val="000000"/>
              </a:buClr>
              <a:buSzPts val="1300"/>
              <a:buFont typeface="Arial"/>
              <a:buNone/>
            </a:pPr>
            <a:endParaRPr sz="1300" b="0" i="0" u="none" strike="noStrike" cap="none">
              <a:solidFill>
                <a:srgbClr val="231F2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ccc870578a_1_51"/>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3. THE SIX KEY TYPES OF DIGITAL MEDIA CHANNELS </a:t>
            </a:r>
            <a:endParaRPr sz="1600" b="1" i="0" u="none" strike="noStrike" cap="none">
              <a:solidFill>
                <a:schemeClr val="lt1"/>
              </a:solidFill>
              <a:latin typeface="Calibri"/>
              <a:ea typeface="Calibri"/>
              <a:cs typeface="Calibri"/>
              <a:sym typeface="Calibri"/>
            </a:endParaRPr>
          </a:p>
        </p:txBody>
      </p:sp>
      <p:pic>
        <p:nvPicPr>
          <p:cNvPr id="177" name="Google Shape;177;gccc870578a_1_51"/>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178" name="Google Shape;178;gccc870578a_1_51"/>
          <p:cNvSpPr txBox="1"/>
          <p:nvPr/>
        </p:nvSpPr>
        <p:spPr>
          <a:xfrm>
            <a:off x="251925" y="512300"/>
            <a:ext cx="8176500" cy="2385900"/>
          </a:xfrm>
          <a:prstGeom prst="rect">
            <a:avLst/>
          </a:prstGeom>
          <a:noFill/>
          <a:ln>
            <a:noFill/>
          </a:ln>
        </p:spPr>
        <p:txBody>
          <a:bodyPr spcFirstLastPara="1" wrap="square" lIns="91425" tIns="91425" rIns="91425" bIns="91425" anchor="t" anchorCtr="0">
            <a:spAutoFit/>
          </a:bodyPr>
          <a:lstStyle/>
          <a:p>
            <a:pPr marL="457200" marR="121551" lvl="0" indent="-311150" algn="just" rtl="0">
              <a:lnSpc>
                <a:spcPct val="99960"/>
              </a:lnSpc>
              <a:spcBef>
                <a:spcPts val="633"/>
              </a:spcBef>
              <a:spcAft>
                <a:spcPts val="0"/>
              </a:spcAft>
              <a:buClr>
                <a:srgbClr val="000000"/>
              </a:buClr>
              <a:buSzPts val="1300"/>
              <a:buFont typeface="Calibri"/>
              <a:buChar char="●"/>
            </a:pPr>
            <a:r>
              <a:rPr lang="en-US" sz="1300" b="0" i="0" u="none" strike="noStrike" cap="none">
                <a:solidFill>
                  <a:srgbClr val="231F20"/>
                </a:solidFill>
                <a:latin typeface="Calibri"/>
                <a:ea typeface="Calibri"/>
                <a:cs typeface="Calibri"/>
                <a:sym typeface="Calibri"/>
              </a:rPr>
              <a:t>Interactive advertising. Use of online ads such as banners and rich media ads to achieve brand awareness and encourage click through to a target site. </a:t>
            </a:r>
            <a:endParaRPr sz="1300" b="0" i="0" u="none" strike="noStrike" cap="none">
              <a:solidFill>
                <a:srgbClr val="231F20"/>
              </a:solidFill>
              <a:latin typeface="Calibri"/>
              <a:ea typeface="Calibri"/>
              <a:cs typeface="Calibri"/>
              <a:sym typeface="Calibri"/>
            </a:endParaRPr>
          </a:p>
          <a:p>
            <a:pPr marL="457200" marR="121551" lvl="0" indent="-311150" algn="just" rtl="0">
              <a:lnSpc>
                <a:spcPct val="99960"/>
              </a:lnSpc>
              <a:spcBef>
                <a:spcPts val="0"/>
              </a:spcBef>
              <a:spcAft>
                <a:spcPts val="0"/>
              </a:spcAft>
              <a:buClr>
                <a:srgbClr val="000000"/>
              </a:buClr>
              <a:buSzPts val="1300"/>
              <a:buFont typeface="Calibri"/>
              <a:buChar char="●"/>
            </a:pPr>
            <a:r>
              <a:rPr lang="en-US" sz="1300" b="0" i="0" u="none" strike="noStrike" cap="none">
                <a:solidFill>
                  <a:srgbClr val="231F20"/>
                </a:solidFill>
                <a:latin typeface="Calibri"/>
                <a:ea typeface="Calibri"/>
                <a:cs typeface="Calibri"/>
                <a:sym typeface="Calibri"/>
              </a:rPr>
              <a:t>Opt-in email marketing. Renting email lists or placing ads in third-party e-newsletters or the use of an in-house list for customer activation and retention.</a:t>
            </a:r>
            <a:endParaRPr sz="1300" b="0" i="0" u="none" strike="noStrike" cap="none">
              <a:solidFill>
                <a:srgbClr val="231F20"/>
              </a:solidFill>
              <a:latin typeface="Calibri"/>
              <a:ea typeface="Calibri"/>
              <a:cs typeface="Calibri"/>
              <a:sym typeface="Calibri"/>
            </a:endParaRPr>
          </a:p>
          <a:p>
            <a:pPr marL="457200" marR="121551" lvl="0" indent="-311150" algn="just" rtl="0">
              <a:lnSpc>
                <a:spcPct val="99960"/>
              </a:lnSpc>
              <a:spcBef>
                <a:spcPts val="0"/>
              </a:spcBef>
              <a:spcAft>
                <a:spcPts val="0"/>
              </a:spcAft>
              <a:buClr>
                <a:srgbClr val="000000"/>
              </a:buClr>
              <a:buSzPts val="1300"/>
              <a:buFont typeface="Calibri"/>
              <a:buChar char="●"/>
            </a:pPr>
            <a:r>
              <a:rPr lang="en-US" sz="1300" b="0" i="0" u="none" strike="noStrike" cap="none">
                <a:solidFill>
                  <a:srgbClr val="231F20"/>
                </a:solidFill>
                <a:latin typeface="Calibri"/>
                <a:ea typeface="Calibri"/>
                <a:cs typeface="Calibri"/>
                <a:sym typeface="Calibri"/>
              </a:rPr>
              <a:t>Social media marketing. Social media marketing is an important category of digital marketing which involves encouraging customer communications on a company’s own site, or a social presence such as Facebook or Twitter, or in specialist publisher sites, blogs and forums. It can be applied as a traditional broadcast medium, for example companies can use Facebook or Twitter to send messages to customers or partners who have opted in. However, to take advantage of the benefits of social media it is important to participate in customer conversations. These can be related to products, promotions or customer service and are aimed at learning more about customers and providing support, so improving the way a company is perceived.</a:t>
            </a:r>
            <a:endParaRPr sz="1300" b="0" i="0" u="none" strike="noStrike" cap="none">
              <a:solidFill>
                <a:srgbClr val="231F20"/>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gccc870578a_1_59"/>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3. THE SIX KEY TYPES OF DIGITAL MEDIA CHANNELS </a:t>
            </a:r>
            <a:endParaRPr sz="1600" b="1" i="0" u="none" strike="noStrike" cap="none">
              <a:solidFill>
                <a:schemeClr val="lt1"/>
              </a:solidFill>
              <a:latin typeface="Calibri"/>
              <a:ea typeface="Calibri"/>
              <a:cs typeface="Calibri"/>
              <a:sym typeface="Calibri"/>
            </a:endParaRPr>
          </a:p>
        </p:txBody>
      </p:sp>
      <p:pic>
        <p:nvPicPr>
          <p:cNvPr id="184" name="Google Shape;184;gccc870578a_1_59"/>
          <p:cNvPicPr preferRelativeResize="0"/>
          <p:nvPr/>
        </p:nvPicPr>
        <p:blipFill rotWithShape="1">
          <a:blip r:embed="rId3">
            <a:alphaModFix/>
          </a:blip>
          <a:srcRect/>
          <a:stretch/>
        </p:blipFill>
        <p:spPr>
          <a:xfrm>
            <a:off x="1" y="4601523"/>
            <a:ext cx="1609850" cy="541974"/>
          </a:xfrm>
          <a:prstGeom prst="rect">
            <a:avLst/>
          </a:prstGeom>
          <a:noFill/>
          <a:ln>
            <a:noFill/>
          </a:ln>
        </p:spPr>
      </p:pic>
      <p:pic>
        <p:nvPicPr>
          <p:cNvPr id="185" name="Google Shape;185;gccc870578a_1_59"/>
          <p:cNvPicPr preferRelativeResize="0"/>
          <p:nvPr/>
        </p:nvPicPr>
        <p:blipFill rotWithShape="1">
          <a:blip r:embed="rId4">
            <a:alphaModFix/>
          </a:blip>
          <a:srcRect l="37722" t="20640" r="27794" b="30262"/>
          <a:stretch/>
        </p:blipFill>
        <p:spPr>
          <a:xfrm>
            <a:off x="2340513" y="586600"/>
            <a:ext cx="4462973" cy="3574425"/>
          </a:xfrm>
          <a:prstGeom prst="rect">
            <a:avLst/>
          </a:prstGeom>
          <a:noFill/>
          <a:ln>
            <a:noFill/>
          </a:ln>
        </p:spPr>
      </p:pic>
      <p:sp>
        <p:nvSpPr>
          <p:cNvPr id="186" name="Google Shape;186;gccc870578a_1_59"/>
          <p:cNvSpPr txBox="1"/>
          <p:nvPr/>
        </p:nvSpPr>
        <p:spPr>
          <a:xfrm>
            <a:off x="1726050" y="4218525"/>
            <a:ext cx="56919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US" sz="1200" b="0" i="0" u="none" strike="noStrike" cap="none">
                <a:solidFill>
                  <a:srgbClr val="000000"/>
                </a:solidFill>
                <a:latin typeface="Arial"/>
                <a:ea typeface="Arial"/>
                <a:cs typeface="Arial"/>
                <a:sym typeface="Arial"/>
              </a:rPr>
              <a:t>Figure 2. </a:t>
            </a:r>
            <a:r>
              <a:rPr lang="en-US" sz="1200" b="0" i="0" u="none" strike="noStrike" cap="none">
                <a:solidFill>
                  <a:schemeClr val="dk1"/>
                </a:solidFill>
                <a:latin typeface="Arial"/>
                <a:ea typeface="Arial"/>
                <a:cs typeface="Arial"/>
                <a:sym typeface="Arial"/>
              </a:rPr>
              <a:t>Digital and offline communications techniques</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6"/>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192" name="Google Shape;192;p6"/>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en-US" sz="1800" b="1" i="0" u="none" strike="noStrike" cap="none">
                <a:solidFill>
                  <a:schemeClr val="lt1"/>
                </a:solidFill>
                <a:latin typeface="Calibri"/>
                <a:ea typeface="Calibri"/>
                <a:cs typeface="Calibri"/>
                <a:sym typeface="Calibri"/>
              </a:rPr>
              <a:t>4. BENEFITS FROM E-COMMERCE AND DIGITAL BUSINESS </a:t>
            </a:r>
            <a:endParaRPr sz="1800" b="1" i="0" u="none" strike="noStrike" cap="none">
              <a:solidFill>
                <a:schemeClr val="lt1"/>
              </a:solidFill>
              <a:latin typeface="Calibri"/>
              <a:ea typeface="Calibri"/>
              <a:cs typeface="Calibri"/>
              <a:sym typeface="Calibri"/>
            </a:endParaRPr>
          </a:p>
        </p:txBody>
      </p:sp>
      <p:pic>
        <p:nvPicPr>
          <p:cNvPr id="193" name="Google Shape;193;p6"/>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194" name="Google Shape;194;p6"/>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gccc870578a_1_0"/>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800" b="1" i="0" u="none" strike="noStrike" cap="none">
                <a:solidFill>
                  <a:schemeClr val="lt1"/>
                </a:solidFill>
                <a:latin typeface="Calibri"/>
                <a:ea typeface="Calibri"/>
                <a:cs typeface="Calibri"/>
                <a:sym typeface="Calibri"/>
              </a:rPr>
              <a:t>4. BENEFITS FROM E-COMMERCE AND DIGITAL BUSINESS </a:t>
            </a:r>
            <a:endParaRPr sz="1600" b="1" i="0" u="none" strike="noStrike" cap="none">
              <a:solidFill>
                <a:schemeClr val="lt1"/>
              </a:solidFill>
              <a:latin typeface="Calibri"/>
              <a:ea typeface="Calibri"/>
              <a:cs typeface="Calibri"/>
              <a:sym typeface="Calibri"/>
            </a:endParaRPr>
          </a:p>
        </p:txBody>
      </p:sp>
      <p:pic>
        <p:nvPicPr>
          <p:cNvPr id="200" name="Google Shape;200;gccc870578a_1_0"/>
          <p:cNvPicPr preferRelativeResize="0"/>
          <p:nvPr/>
        </p:nvPicPr>
        <p:blipFill rotWithShape="1">
          <a:blip r:embed="rId3">
            <a:alphaModFix/>
          </a:blip>
          <a:srcRect/>
          <a:stretch/>
        </p:blipFill>
        <p:spPr>
          <a:xfrm>
            <a:off x="1" y="4601523"/>
            <a:ext cx="1609850" cy="541974"/>
          </a:xfrm>
          <a:prstGeom prst="rect">
            <a:avLst/>
          </a:prstGeom>
          <a:noFill/>
          <a:ln>
            <a:noFill/>
          </a:ln>
        </p:spPr>
      </p:pic>
      <p:pic>
        <p:nvPicPr>
          <p:cNvPr id="201" name="Google Shape;201;gccc870578a_1_0"/>
          <p:cNvPicPr preferRelativeResize="0"/>
          <p:nvPr/>
        </p:nvPicPr>
        <p:blipFill rotWithShape="1">
          <a:blip r:embed="rId4">
            <a:alphaModFix/>
          </a:blip>
          <a:srcRect l="28982" t="29783" r="27953" b="35811"/>
          <a:stretch/>
        </p:blipFill>
        <p:spPr>
          <a:xfrm>
            <a:off x="1070150" y="998063"/>
            <a:ext cx="7003699" cy="3147374"/>
          </a:xfrm>
          <a:prstGeom prst="rect">
            <a:avLst/>
          </a:prstGeom>
          <a:noFill/>
          <a:ln>
            <a:noFill/>
          </a:ln>
        </p:spPr>
      </p:pic>
      <p:sp>
        <p:nvSpPr>
          <p:cNvPr id="202" name="Google Shape;202;gccc870578a_1_0"/>
          <p:cNvSpPr txBox="1"/>
          <p:nvPr/>
        </p:nvSpPr>
        <p:spPr>
          <a:xfrm>
            <a:off x="1726050" y="4218525"/>
            <a:ext cx="56919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US" sz="1200" b="0" i="0" u="none" strike="noStrike" cap="none">
                <a:solidFill>
                  <a:srgbClr val="000000"/>
                </a:solidFill>
                <a:latin typeface="Arial"/>
                <a:ea typeface="Arial"/>
                <a:cs typeface="Arial"/>
                <a:sym typeface="Arial"/>
              </a:rPr>
              <a:t>Figure 3. </a:t>
            </a:r>
            <a:r>
              <a:rPr lang="en-US" sz="1200" b="0" i="0" u="none" strike="noStrike" cap="none">
                <a:solidFill>
                  <a:schemeClr val="dk1"/>
                </a:solidFill>
                <a:latin typeface="Arial"/>
                <a:ea typeface="Arial"/>
                <a:cs typeface="Arial"/>
                <a:sym typeface="Arial"/>
              </a:rPr>
              <a:t>Tangible and intangible benefits from e‐commerce and digital business</a:t>
            </a:r>
            <a:r>
              <a:rPr lang="en-US" sz="1200" b="0" i="0" u="none" strike="noStrike" cap="none">
                <a:solidFill>
                  <a:srgbClr val="000000"/>
                </a:solidFill>
                <a:latin typeface="Arial"/>
                <a:ea typeface="Arial"/>
                <a:cs typeface="Arial"/>
                <a:sym typeface="Arial"/>
              </a:rPr>
              <a:t> </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8"/>
          <p:cNvSpPr txBox="1">
            <a:spLocks noGrp="1"/>
          </p:cNvSpPr>
          <p:nvPr>
            <p:ph type="ctrTitle"/>
          </p:nvPr>
        </p:nvSpPr>
        <p:spPr>
          <a:xfrm>
            <a:off x="1143000" y="1451372"/>
            <a:ext cx="6858000" cy="1790700"/>
          </a:xfrm>
          <a:prstGeom prst="rect">
            <a:avLst/>
          </a:prstGeom>
          <a:noFill/>
          <a:ln>
            <a:noFill/>
          </a:ln>
        </p:spPr>
        <p:txBody>
          <a:bodyPr spcFirstLastPara="1" wrap="square" lIns="68575" tIns="34275" rIns="68575" bIns="34275" anchor="b" anchorCtr="0">
            <a:normAutofit/>
          </a:bodyPr>
          <a:lstStyle/>
          <a:p>
            <a:pPr marL="0" lvl="0" indent="0" algn="l" rtl="0">
              <a:lnSpc>
                <a:spcPct val="90000"/>
              </a:lnSpc>
              <a:spcBef>
                <a:spcPts val="0"/>
              </a:spcBef>
              <a:spcAft>
                <a:spcPts val="0"/>
              </a:spcAft>
              <a:buSzPts val="4500"/>
              <a:buNone/>
            </a:pPr>
            <a:endParaRPr/>
          </a:p>
        </p:txBody>
      </p:sp>
      <p:sp>
        <p:nvSpPr>
          <p:cNvPr id="208" name="Google Shape;208;p18"/>
          <p:cNvSpPr/>
          <p:nvPr/>
        </p:nvSpPr>
        <p:spPr>
          <a:xfrm>
            <a:off x="1440000" y="2254775"/>
            <a:ext cx="6256200" cy="6618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1" i="0" u="none" strike="noStrike" cap="none">
                <a:solidFill>
                  <a:schemeClr val="lt1"/>
                </a:solidFill>
                <a:latin typeface="Calibri"/>
                <a:ea typeface="Calibri"/>
                <a:cs typeface="Calibri"/>
                <a:sym typeface="Calibri"/>
              </a:rPr>
              <a:t>5. PRACTICE</a:t>
            </a:r>
            <a:endParaRPr sz="3000" b="1" i="0" u="none" strike="noStrike" cap="none">
              <a:solidFill>
                <a:schemeClr val="lt1"/>
              </a:solidFill>
              <a:latin typeface="Calibri"/>
              <a:ea typeface="Calibri"/>
              <a:cs typeface="Calibri"/>
              <a:sym typeface="Calibri"/>
            </a:endParaRPr>
          </a:p>
        </p:txBody>
      </p:sp>
      <p:pic>
        <p:nvPicPr>
          <p:cNvPr id="209" name="Google Shape;209;p18"/>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210" name="Google Shape;210;p18"/>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9"/>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5. PRACTICE</a:t>
            </a:r>
            <a:endParaRPr sz="1600" b="1" i="0" u="none" strike="noStrike" cap="none">
              <a:solidFill>
                <a:schemeClr val="lt1"/>
              </a:solidFill>
              <a:latin typeface="Calibri"/>
              <a:ea typeface="Calibri"/>
              <a:cs typeface="Calibri"/>
              <a:sym typeface="Calibri"/>
            </a:endParaRPr>
          </a:p>
        </p:txBody>
      </p:sp>
      <p:pic>
        <p:nvPicPr>
          <p:cNvPr id="216" name="Google Shape;216;p19"/>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217" name="Google Shape;217;p19"/>
          <p:cNvSpPr txBox="1"/>
          <p:nvPr/>
        </p:nvSpPr>
        <p:spPr>
          <a:xfrm>
            <a:off x="195035" y="496372"/>
            <a:ext cx="8571300" cy="586500"/>
          </a:xfrm>
          <a:prstGeom prst="rect">
            <a:avLst/>
          </a:prstGeom>
          <a:noFill/>
          <a:ln>
            <a:noFill/>
          </a:ln>
        </p:spPr>
        <p:txBody>
          <a:bodyPr spcFirstLastPara="1" wrap="square" lIns="68575" tIns="68575" rIns="68575" bIns="68575" anchor="t" anchorCtr="0">
            <a:spAutoFit/>
          </a:bodyPr>
          <a:lstStyle/>
          <a:p>
            <a:pPr marL="0" marR="0" lvl="0" indent="0" algn="l" rtl="0">
              <a:lnSpc>
                <a:spcPct val="107916"/>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Referring to your chosen company, please work in</a:t>
            </a:r>
            <a:r>
              <a:rPr lang="en-US">
                <a:solidFill>
                  <a:schemeClr val="dk1"/>
                </a:solidFill>
                <a:latin typeface="Calibri"/>
                <a:ea typeface="Calibri"/>
                <a:cs typeface="Calibri"/>
                <a:sym typeface="Calibri"/>
              </a:rPr>
              <a:t>dividually </a:t>
            </a:r>
            <a:r>
              <a:rPr lang="en-US" sz="1400" b="0" i="0" u="none" strike="noStrike" cap="none">
                <a:solidFill>
                  <a:schemeClr val="dk1"/>
                </a:solidFill>
                <a:latin typeface="Calibri"/>
                <a:ea typeface="Calibri"/>
                <a:cs typeface="Calibri"/>
                <a:sym typeface="Calibri"/>
              </a:rPr>
              <a:t>to create a branding plan in only one A4 page for your company’s digital business with six key types of digital media channels. </a:t>
            </a:r>
            <a:endParaRPr sz="1400" b="0" i="0" u="none" strike="noStrike" cap="none">
              <a:solidFill>
                <a:srgbClr val="252525"/>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1"/>
          <p:cNvSpPr/>
          <p:nvPr/>
        </p:nvSpPr>
        <p:spPr>
          <a:xfrm>
            <a:off x="0" y="0"/>
            <a:ext cx="9144000" cy="3843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l" rtl="0">
              <a:lnSpc>
                <a:spcPct val="100000"/>
              </a:lnSpc>
              <a:spcBef>
                <a:spcPts val="0"/>
              </a:spcBef>
              <a:spcAft>
                <a:spcPts val="0"/>
              </a:spcAft>
              <a:buClr>
                <a:schemeClr val="dk1"/>
              </a:buClr>
              <a:buSzPts val="1400"/>
              <a:buFont typeface="Arial"/>
              <a:buNone/>
            </a:pPr>
            <a:r>
              <a:rPr lang="en-US" sz="1600" b="1" i="0" u="none" strike="noStrike" cap="none">
                <a:solidFill>
                  <a:schemeClr val="lt1"/>
                </a:solidFill>
                <a:latin typeface="Calibri"/>
                <a:ea typeface="Calibri"/>
                <a:cs typeface="Calibri"/>
                <a:sym typeface="Calibri"/>
              </a:rPr>
              <a:t>REFERENCES</a:t>
            </a:r>
            <a:endParaRPr sz="1600" b="1" i="0" u="none" strike="noStrike" cap="none">
              <a:solidFill>
                <a:schemeClr val="lt1"/>
              </a:solidFill>
              <a:latin typeface="Calibri"/>
              <a:ea typeface="Calibri"/>
              <a:cs typeface="Calibri"/>
              <a:sym typeface="Calibri"/>
            </a:endParaRPr>
          </a:p>
        </p:txBody>
      </p:sp>
      <p:pic>
        <p:nvPicPr>
          <p:cNvPr id="223" name="Google Shape;223;p21"/>
          <p:cNvPicPr preferRelativeResize="0"/>
          <p:nvPr/>
        </p:nvPicPr>
        <p:blipFill rotWithShape="1">
          <a:blip r:embed="rId3">
            <a:alphaModFix/>
          </a:blip>
          <a:srcRect/>
          <a:stretch/>
        </p:blipFill>
        <p:spPr>
          <a:xfrm>
            <a:off x="1" y="4601523"/>
            <a:ext cx="1609850" cy="541974"/>
          </a:xfrm>
          <a:prstGeom prst="rect">
            <a:avLst/>
          </a:prstGeom>
          <a:noFill/>
          <a:ln>
            <a:noFill/>
          </a:ln>
        </p:spPr>
      </p:pic>
      <p:sp>
        <p:nvSpPr>
          <p:cNvPr id="224" name="Google Shape;224;p21"/>
          <p:cNvSpPr txBox="1"/>
          <p:nvPr/>
        </p:nvSpPr>
        <p:spPr>
          <a:xfrm>
            <a:off x="-3675" y="579900"/>
            <a:ext cx="9144000" cy="569400"/>
          </a:xfrm>
          <a:prstGeom prst="rect">
            <a:avLst/>
          </a:prstGeom>
          <a:noFill/>
          <a:ln>
            <a:noFill/>
          </a:ln>
        </p:spPr>
        <p:txBody>
          <a:bodyPr spcFirstLastPara="1" wrap="square" lIns="68575" tIns="68575" rIns="68575" bIns="68575" anchor="t" anchorCtr="0">
            <a:spAutoFit/>
          </a:bodyPr>
          <a:lstStyle/>
          <a:p>
            <a:pPr marL="457200" marR="0" lvl="0" indent="-317500" algn="l" rtl="0">
              <a:lnSpc>
                <a:spcPct val="100000"/>
              </a:lnSpc>
              <a:spcBef>
                <a:spcPts val="0"/>
              </a:spcBef>
              <a:spcAft>
                <a:spcPts val="0"/>
              </a:spcAft>
              <a:buClr>
                <a:srgbClr val="000000"/>
              </a:buClr>
              <a:buSzPts val="1400"/>
              <a:buFont typeface="Calibri"/>
              <a:buAutoNum type="arabicPeriod"/>
            </a:pPr>
            <a:r>
              <a:rPr lang="en-US" sz="1400" b="0" i="0" u="none" strike="noStrike" cap="none">
                <a:solidFill>
                  <a:srgbClr val="000000"/>
                </a:solidFill>
                <a:highlight>
                  <a:srgbClr val="FFFFFF"/>
                </a:highlight>
                <a:latin typeface="Calibri"/>
                <a:ea typeface="Calibri"/>
                <a:cs typeface="Calibri"/>
                <a:sym typeface="Calibri"/>
              </a:rPr>
              <a:t>Chaffey, Dave. 2015. Digital Business &amp; E-commerce Management. Pearson UK</a:t>
            </a:r>
            <a:endParaRPr sz="1400" b="0" i="0" u="none" strike="noStrike" cap="none">
              <a:solidFill>
                <a:srgbClr val="000000"/>
              </a:solidFill>
              <a:latin typeface="Calibri"/>
              <a:ea typeface="Calibri"/>
              <a:cs typeface="Calibri"/>
              <a:sym typeface="Calibri"/>
            </a:endParaRPr>
          </a:p>
          <a:p>
            <a:pPr marL="45720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000000"/>
              </a:solidFill>
              <a:highlight>
                <a:srgbClr val="FFFFFF"/>
              </a:highlight>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2"/>
          <p:cNvSpPr/>
          <p:nvPr/>
        </p:nvSpPr>
        <p:spPr>
          <a:xfrm>
            <a:off x="0" y="5486"/>
            <a:ext cx="768900" cy="5143500"/>
          </a:xfrm>
          <a:prstGeom prst="rect">
            <a:avLst/>
          </a:prstGeom>
          <a:solidFill>
            <a:srgbClr val="0B5394"/>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Calibri"/>
              <a:ea typeface="Calibri"/>
              <a:cs typeface="Calibri"/>
              <a:sym typeface="Calibri"/>
            </a:endParaRPr>
          </a:p>
        </p:txBody>
      </p:sp>
      <p:pic>
        <p:nvPicPr>
          <p:cNvPr id="230" name="Google Shape;230;p22"/>
          <p:cNvPicPr preferRelativeResize="0"/>
          <p:nvPr/>
        </p:nvPicPr>
        <p:blipFill rotWithShape="1">
          <a:blip r:embed="rId3">
            <a:alphaModFix/>
          </a:blip>
          <a:srcRect/>
          <a:stretch/>
        </p:blipFill>
        <p:spPr>
          <a:xfrm>
            <a:off x="3657603" y="150694"/>
            <a:ext cx="2485531" cy="836775"/>
          </a:xfrm>
          <a:prstGeom prst="rect">
            <a:avLst/>
          </a:prstGeom>
          <a:noFill/>
          <a:ln>
            <a:noFill/>
          </a:ln>
        </p:spPr>
      </p:pic>
      <p:sp>
        <p:nvSpPr>
          <p:cNvPr id="231" name="Google Shape;231;p22"/>
          <p:cNvSpPr txBox="1"/>
          <p:nvPr/>
        </p:nvSpPr>
        <p:spPr>
          <a:xfrm>
            <a:off x="3400363" y="2292500"/>
            <a:ext cx="3000000" cy="831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200"/>
              <a:buFont typeface="Arial"/>
              <a:buNone/>
            </a:pPr>
            <a:r>
              <a:rPr lang="en-US" sz="4200" b="1" i="0" u="none" strike="noStrike" cap="none">
                <a:solidFill>
                  <a:schemeClr val="dk1"/>
                </a:solidFill>
                <a:latin typeface="Calibri"/>
                <a:ea typeface="Calibri"/>
                <a:cs typeface="Calibri"/>
                <a:sym typeface="Calibri"/>
              </a:rPr>
              <a:t>Thank You</a:t>
            </a:r>
            <a:endParaRPr sz="42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1530</Words>
  <Application>Microsoft Office PowerPoint</Application>
  <PresentationFormat>On-screen Show (16:9)</PresentationFormat>
  <Paragraphs>68</Paragraphs>
  <Slides>19</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Montserrat</vt:lpstr>
      <vt:lpstr>Office Theme</vt:lpstr>
      <vt:lpstr> Course: Information &amp; Communication Technology May 2021   Branding for Digital Business Session 10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Course: Information &amp; Communication Technology May 2021   Branding for Digital Business Session 10 </dc:title>
  <cp:lastModifiedBy>LSPR</cp:lastModifiedBy>
  <cp:revision>1</cp:revision>
  <dcterms:modified xsi:type="dcterms:W3CDTF">2021-10-22T06:17:33Z</dcterms:modified>
</cp:coreProperties>
</file>