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iS4oeVPz0NVUmnkI+JZOueRebrH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54" y="5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ableStyles" Target="tableStyles.xml"/><Relationship Id="rId10" Type="http://schemas.openxmlformats.org/officeDocument/2006/relationships/slide" Target="slides/slide9.xml"/><Relationship Id="rId19"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429392123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90109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146622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46278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Website traffic adalah pengguna web yang mengunjungi sebuah website. website traffic diukur melalui visits atau kunjungan, atau disebut juga dengan sessions. website traffic ini merupakan cara umum untuk mengukur keefektifitasan bisnis online dalam membuat audience tertarik atau tidak pada website bisnis online  tersebut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Web traffic tidak hanya mengenai berapa banyak pengunjung website, tetapi juga berapa lama user melihat-lihat website, berapa persen user yang melakukan transaksi pembelian, dan seberapa besar biaya yang dibutuhkan untuk membawa user mengunjungi website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manfaat dari webtraffic ini antara lain adalah: kita dapat memonitor seberapa efektif website, kita dapat mencari tahu berapa lama pengunjung berada di website, kita dapat melihat halaman mana pada website yang membuat pengujung tertarik, kita dapat memonitor dampak dari rencana marketing yang dijalankan, kita dapat mengetahui darimana traffic ke website datang (misalnya dari social media), dan juga kita dapat meningkatkan keefektifitasan website secara keseluruhan</a:t>
            </a:r>
            <a:endParaRPr/>
          </a:p>
        </p:txBody>
      </p:sp>
      <p:sp>
        <p:nvSpPr>
          <p:cNvPr id="113" name="Google Shape;11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77783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pada slide ini, kalian bisa melihat apa saja yang perlu kita monitor dari suatu website traffic</a:t>
            </a:r>
            <a:endParaRPr/>
          </a:p>
        </p:txBody>
      </p:sp>
      <p:sp>
        <p:nvSpPr>
          <p:cNvPr id="125" name="Google Shape;12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4792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5" name="Google Shape;13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72170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pada social media metrics ada 2 hal penting yang diperlukan pengukuran. yang pertama adalah Engagement. yang termasuk ke dalam engagement antara lain adalah Likes, Comments, Shares and Clicks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yang kedua adalah awareness. yang termasuk ke dalam awareness antara lain adalah impressions dan reach. impressions adalah berapa kali post social media tampil pada timeline seseorang. contohnya, apabila 1 orang melihat postingan tersebut sebanyak 2 kali, maka impressionsnya terhitung 2. </a:t>
            </a:r>
            <a:r>
              <a:rPr lang="en-US">
                <a:solidFill>
                  <a:schemeClr val="dk1"/>
                </a:solidFill>
              </a:rPr>
              <a:t>apabila 2 orang melihat postingan tersebut sebanyak 2 kali, maka impressionsnya terhitung 4. </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sedangkan reach adalah berapa banyak unique viewers melihat postingan tersebut. contohnya, apabila ada 2 orang yang melihat suatu postingan sebanyak masing-masing 1 kali, maka reach nya adalah 2. </a:t>
            </a:r>
            <a:r>
              <a:rPr lang="en-US">
                <a:solidFill>
                  <a:schemeClr val="dk1"/>
                </a:solidFill>
              </a:rPr>
              <a:t>apabila ada 2 orang yang melihat suatu postingan masing-masing sebanyak 2 kali, maka reach nya adalah tetap 2</a:t>
            </a:r>
            <a:endParaRPr>
              <a:solidFill>
                <a:schemeClr val="dk1"/>
              </a:solidFill>
            </a:endParaRPr>
          </a:p>
          <a:p>
            <a:pPr marL="0" lvl="0" indent="0" algn="l" rtl="0">
              <a:lnSpc>
                <a:spcPct val="100000"/>
              </a:lnSpc>
              <a:spcBef>
                <a:spcPts val="0"/>
              </a:spcBef>
              <a:spcAft>
                <a:spcPts val="0"/>
              </a:spcAft>
              <a:buSzPts val="1100"/>
              <a:buNone/>
            </a:pPr>
            <a:endParaRPr/>
          </a:p>
        </p:txBody>
      </p:sp>
      <p:sp>
        <p:nvSpPr>
          <p:cNvPr id="143" name="Google Shape;14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60662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44902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52481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d2b5288ec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gd2b5288ece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744340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d2b5288ece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7" name="Google Shape;177;gd2b5288ece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368372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5" name="Google Shape;18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91531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2" name="Google Shape;19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25369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4"/>
          <p:cNvSpPr txBox="1">
            <a:spLocks noGrp="1"/>
          </p:cNvSpPr>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lt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 name="Google Shape;13;p24"/>
          <p:cNvSpPr txBox="1">
            <a:spLocks noGrp="1"/>
          </p:cNvSpPr>
          <p:nvPr>
            <p:ph type="subTitle" idx="1"/>
          </p:nvPr>
        </p:nvSpPr>
        <p:spPr>
          <a:xfrm>
            <a:off x="1143000" y="2701528"/>
            <a:ext cx="6858000" cy="12417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lt1"/>
              </a:buClr>
              <a:buSzPts val="1800"/>
              <a:buNone/>
              <a:defRPr sz="1800"/>
            </a:lvl1pPr>
            <a:lvl2pPr lvl="1" algn="ctr">
              <a:lnSpc>
                <a:spcPct val="90000"/>
              </a:lnSpc>
              <a:spcBef>
                <a:spcPts val="400"/>
              </a:spcBef>
              <a:spcAft>
                <a:spcPts val="0"/>
              </a:spcAft>
              <a:buClr>
                <a:schemeClr val="lt1"/>
              </a:buClr>
              <a:buSzPts val="1500"/>
              <a:buNone/>
              <a:defRPr sz="1500"/>
            </a:lvl2pPr>
            <a:lvl3pPr lvl="2" algn="ctr">
              <a:lnSpc>
                <a:spcPct val="90000"/>
              </a:lnSpc>
              <a:spcBef>
                <a:spcPts val="400"/>
              </a:spcBef>
              <a:spcAft>
                <a:spcPts val="0"/>
              </a:spcAft>
              <a:buClr>
                <a:schemeClr val="lt1"/>
              </a:buClr>
              <a:buSzPts val="1400"/>
              <a:buNone/>
              <a:defRPr sz="1400"/>
            </a:lvl3pPr>
            <a:lvl4pPr lvl="3" algn="ctr">
              <a:lnSpc>
                <a:spcPct val="90000"/>
              </a:lnSpc>
              <a:spcBef>
                <a:spcPts val="400"/>
              </a:spcBef>
              <a:spcAft>
                <a:spcPts val="0"/>
              </a:spcAft>
              <a:buClr>
                <a:schemeClr val="lt1"/>
              </a:buClr>
              <a:buSzPts val="1200"/>
              <a:buNone/>
              <a:defRPr sz="1200"/>
            </a:lvl4pPr>
            <a:lvl5pPr lvl="4" algn="ctr">
              <a:lnSpc>
                <a:spcPct val="90000"/>
              </a:lnSpc>
              <a:spcBef>
                <a:spcPts val="400"/>
              </a:spcBef>
              <a:spcAft>
                <a:spcPts val="0"/>
              </a:spcAft>
              <a:buClr>
                <a:schemeClr val="lt1"/>
              </a:buClr>
              <a:buSzPts val="1200"/>
              <a:buNone/>
              <a:defRPr sz="1200"/>
            </a:lvl5pPr>
            <a:lvl6pPr lvl="5" algn="ctr">
              <a:lnSpc>
                <a:spcPct val="90000"/>
              </a:lnSpc>
              <a:spcBef>
                <a:spcPts val="400"/>
              </a:spcBef>
              <a:spcAft>
                <a:spcPts val="0"/>
              </a:spcAft>
              <a:buClr>
                <a:schemeClr val="lt1"/>
              </a:buClr>
              <a:buSzPts val="1200"/>
              <a:buNone/>
              <a:defRPr sz="1200"/>
            </a:lvl6pPr>
            <a:lvl7pPr lvl="6" algn="ctr">
              <a:lnSpc>
                <a:spcPct val="90000"/>
              </a:lnSpc>
              <a:spcBef>
                <a:spcPts val="400"/>
              </a:spcBef>
              <a:spcAft>
                <a:spcPts val="0"/>
              </a:spcAft>
              <a:buClr>
                <a:schemeClr val="lt1"/>
              </a:buClr>
              <a:buSzPts val="1200"/>
              <a:buNone/>
              <a:defRPr sz="1200"/>
            </a:lvl7pPr>
            <a:lvl8pPr lvl="7" algn="ctr">
              <a:lnSpc>
                <a:spcPct val="90000"/>
              </a:lnSpc>
              <a:spcBef>
                <a:spcPts val="400"/>
              </a:spcBef>
              <a:spcAft>
                <a:spcPts val="0"/>
              </a:spcAft>
              <a:buClr>
                <a:schemeClr val="lt1"/>
              </a:buClr>
              <a:buSzPts val="1200"/>
              <a:buNone/>
              <a:defRPr sz="1200"/>
            </a:lvl8pPr>
            <a:lvl9pPr lvl="8" algn="ctr">
              <a:lnSpc>
                <a:spcPct val="90000"/>
              </a:lnSpc>
              <a:spcBef>
                <a:spcPts val="400"/>
              </a:spcBef>
              <a:spcAft>
                <a:spcPts val="0"/>
              </a:spcAft>
              <a:buClr>
                <a:schemeClr val="lt1"/>
              </a:buClr>
              <a:buSzPts val="1200"/>
              <a:buNone/>
              <a:defRPr sz="1200"/>
            </a:lvl9pPr>
          </a:lstStyle>
          <a:p>
            <a:endParaRPr/>
          </a:p>
        </p:txBody>
      </p:sp>
      <p:sp>
        <p:nvSpPr>
          <p:cNvPr id="14" name="Google Shape;14;p2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2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 name="Google Shape;16;p2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9" name="Google Shape;19;p25"/>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0" name="Google Shape;20;p2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1" name="Google Shape;21;p2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2" name="Google Shape;22;p2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26"/>
          <p:cNvSpPr txBox="1">
            <a:spLocks noGrp="1"/>
          </p:cNvSpPr>
          <p:nvPr>
            <p:ph type="title"/>
          </p:nvPr>
        </p:nvSpPr>
        <p:spPr>
          <a:xfrm>
            <a:off x="623888" y="1282304"/>
            <a:ext cx="7886700" cy="21396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5" name="Google Shape;25;p26"/>
          <p:cNvSpPr txBox="1">
            <a:spLocks noGrp="1"/>
          </p:cNvSpPr>
          <p:nvPr>
            <p:ph type="body" idx="1"/>
          </p:nvPr>
        </p:nvSpPr>
        <p:spPr>
          <a:xfrm>
            <a:off x="623888" y="3442097"/>
            <a:ext cx="7886700" cy="11253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800"/>
              <a:buNone/>
              <a:defRPr sz="1800">
                <a:solidFill>
                  <a:schemeClr val="lt1"/>
                </a:solidFill>
              </a:defRPr>
            </a:lvl1pPr>
            <a:lvl2pPr marL="914400" lvl="1" indent="-228600" algn="l">
              <a:lnSpc>
                <a:spcPct val="90000"/>
              </a:lnSpc>
              <a:spcBef>
                <a:spcPts val="400"/>
              </a:spcBef>
              <a:spcAft>
                <a:spcPts val="0"/>
              </a:spcAft>
              <a:buClr>
                <a:schemeClr val="lt1"/>
              </a:buClr>
              <a:buSzPts val="1500"/>
              <a:buNone/>
              <a:defRPr sz="1500">
                <a:solidFill>
                  <a:schemeClr val="lt1"/>
                </a:solidFill>
              </a:defRPr>
            </a:lvl2pPr>
            <a:lvl3pPr marL="1371600" lvl="2" indent="-228600" algn="l">
              <a:lnSpc>
                <a:spcPct val="90000"/>
              </a:lnSpc>
              <a:spcBef>
                <a:spcPts val="400"/>
              </a:spcBef>
              <a:spcAft>
                <a:spcPts val="0"/>
              </a:spcAft>
              <a:buClr>
                <a:schemeClr val="lt1"/>
              </a:buClr>
              <a:buSzPts val="1400"/>
              <a:buNone/>
              <a:defRPr sz="1400">
                <a:solidFill>
                  <a:schemeClr val="lt1"/>
                </a:solidFill>
              </a:defRPr>
            </a:lvl3pPr>
            <a:lvl4pPr marL="1828800" lvl="3" indent="-228600" algn="l">
              <a:lnSpc>
                <a:spcPct val="90000"/>
              </a:lnSpc>
              <a:spcBef>
                <a:spcPts val="400"/>
              </a:spcBef>
              <a:spcAft>
                <a:spcPts val="0"/>
              </a:spcAft>
              <a:buClr>
                <a:schemeClr val="lt1"/>
              </a:buClr>
              <a:buSzPts val="1200"/>
              <a:buNone/>
              <a:defRPr sz="1200">
                <a:solidFill>
                  <a:schemeClr val="lt1"/>
                </a:solidFill>
              </a:defRPr>
            </a:lvl4pPr>
            <a:lvl5pPr marL="2286000" lvl="4" indent="-228600" algn="l">
              <a:lnSpc>
                <a:spcPct val="90000"/>
              </a:lnSpc>
              <a:spcBef>
                <a:spcPts val="400"/>
              </a:spcBef>
              <a:spcAft>
                <a:spcPts val="0"/>
              </a:spcAft>
              <a:buClr>
                <a:schemeClr val="lt1"/>
              </a:buClr>
              <a:buSzPts val="1200"/>
              <a:buNone/>
              <a:defRPr sz="1200">
                <a:solidFill>
                  <a:schemeClr val="lt1"/>
                </a:solidFill>
              </a:defRPr>
            </a:lvl5pPr>
            <a:lvl6pPr marL="2743200" lvl="5" indent="-228600" algn="l">
              <a:lnSpc>
                <a:spcPct val="90000"/>
              </a:lnSpc>
              <a:spcBef>
                <a:spcPts val="400"/>
              </a:spcBef>
              <a:spcAft>
                <a:spcPts val="0"/>
              </a:spcAft>
              <a:buClr>
                <a:schemeClr val="lt1"/>
              </a:buClr>
              <a:buSzPts val="1200"/>
              <a:buNone/>
              <a:defRPr sz="1200">
                <a:solidFill>
                  <a:schemeClr val="lt1"/>
                </a:solidFill>
              </a:defRPr>
            </a:lvl6pPr>
            <a:lvl7pPr marL="3200400" lvl="6" indent="-228600" algn="l">
              <a:lnSpc>
                <a:spcPct val="90000"/>
              </a:lnSpc>
              <a:spcBef>
                <a:spcPts val="400"/>
              </a:spcBef>
              <a:spcAft>
                <a:spcPts val="0"/>
              </a:spcAft>
              <a:buClr>
                <a:schemeClr val="lt1"/>
              </a:buClr>
              <a:buSzPts val="1200"/>
              <a:buNone/>
              <a:defRPr sz="1200">
                <a:solidFill>
                  <a:schemeClr val="lt1"/>
                </a:solidFill>
              </a:defRPr>
            </a:lvl7pPr>
            <a:lvl8pPr marL="3657600" lvl="7" indent="-228600" algn="l">
              <a:lnSpc>
                <a:spcPct val="90000"/>
              </a:lnSpc>
              <a:spcBef>
                <a:spcPts val="400"/>
              </a:spcBef>
              <a:spcAft>
                <a:spcPts val="0"/>
              </a:spcAft>
              <a:buClr>
                <a:schemeClr val="lt1"/>
              </a:buClr>
              <a:buSzPts val="1200"/>
              <a:buNone/>
              <a:defRPr sz="1200">
                <a:solidFill>
                  <a:schemeClr val="lt1"/>
                </a:solidFill>
              </a:defRPr>
            </a:lvl8pPr>
            <a:lvl9pPr marL="4114800" lvl="8" indent="-228600" algn="l">
              <a:lnSpc>
                <a:spcPct val="90000"/>
              </a:lnSpc>
              <a:spcBef>
                <a:spcPts val="400"/>
              </a:spcBef>
              <a:spcAft>
                <a:spcPts val="0"/>
              </a:spcAft>
              <a:buClr>
                <a:schemeClr val="lt1"/>
              </a:buClr>
              <a:buSzPts val="1200"/>
              <a:buNone/>
              <a:defRPr sz="1200">
                <a:solidFill>
                  <a:schemeClr val="lt1"/>
                </a:solidFill>
              </a:defRPr>
            </a:lvl9pPr>
          </a:lstStyle>
          <a:p>
            <a:endParaRPr/>
          </a:p>
        </p:txBody>
      </p:sp>
      <p:sp>
        <p:nvSpPr>
          <p:cNvPr id="26" name="Google Shape;26;p26"/>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7" name="Google Shape;27;p26"/>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8" name="Google Shape;28;p26"/>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7"/>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1" name="Google Shape;31;p27"/>
          <p:cNvSpPr txBox="1">
            <a:spLocks noGrp="1"/>
          </p:cNvSpPr>
          <p:nvPr>
            <p:ph type="body" idx="1"/>
          </p:nvPr>
        </p:nvSpPr>
        <p:spPr>
          <a:xfrm>
            <a:off x="6286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2" name="Google Shape;32;p27"/>
          <p:cNvSpPr txBox="1">
            <a:spLocks noGrp="1"/>
          </p:cNvSpPr>
          <p:nvPr>
            <p:ph type="body" idx="2"/>
          </p:nvPr>
        </p:nvSpPr>
        <p:spPr>
          <a:xfrm>
            <a:off x="46291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3" name="Google Shape;33;p2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4" name="Google Shape;34;p2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5" name="Google Shape;35;p2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8"/>
          <p:cNvSpPr txBox="1">
            <a:spLocks noGrp="1"/>
          </p:cNvSpPr>
          <p:nvPr>
            <p:ph type="title"/>
          </p:nvPr>
        </p:nvSpPr>
        <p:spPr>
          <a:xfrm>
            <a:off x="629841"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8" name="Google Shape;38;p28"/>
          <p:cNvSpPr txBox="1">
            <a:spLocks noGrp="1"/>
          </p:cNvSpPr>
          <p:nvPr>
            <p:ph type="body" idx="1"/>
          </p:nvPr>
        </p:nvSpPr>
        <p:spPr>
          <a:xfrm>
            <a:off x="629841" y="1260872"/>
            <a:ext cx="38685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1800"/>
              <a:buNone/>
              <a:defRPr sz="1800" b="1"/>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39" name="Google Shape;39;p28"/>
          <p:cNvSpPr txBox="1">
            <a:spLocks noGrp="1"/>
          </p:cNvSpPr>
          <p:nvPr>
            <p:ph type="body" idx="2"/>
          </p:nvPr>
        </p:nvSpPr>
        <p:spPr>
          <a:xfrm>
            <a:off x="629841" y="1878806"/>
            <a:ext cx="3868500" cy="27636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0" name="Google Shape;40;p28"/>
          <p:cNvSpPr txBox="1">
            <a:spLocks noGrp="1"/>
          </p:cNvSpPr>
          <p:nvPr>
            <p:ph type="body" idx="3"/>
          </p:nvPr>
        </p:nvSpPr>
        <p:spPr>
          <a:xfrm>
            <a:off x="4629150" y="1260872"/>
            <a:ext cx="38874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1800"/>
              <a:buNone/>
              <a:defRPr sz="1800" b="1"/>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41" name="Google Shape;41;p28"/>
          <p:cNvSpPr txBox="1">
            <a:spLocks noGrp="1"/>
          </p:cNvSpPr>
          <p:nvPr>
            <p:ph type="body" idx="4"/>
          </p:nvPr>
        </p:nvSpPr>
        <p:spPr>
          <a:xfrm>
            <a:off x="4629150" y="1878806"/>
            <a:ext cx="3887400" cy="27636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2" name="Google Shape;42;p28"/>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3" name="Google Shape;43;p28"/>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4" name="Google Shape;44;p28"/>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9"/>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7" name="Google Shape;47;p29"/>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8" name="Google Shape;48;p29"/>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9" name="Google Shape;49;p29"/>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30"/>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2" name="Google Shape;52;p30"/>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3" name="Google Shape;53;p30"/>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1"/>
          <p:cNvSpPr txBox="1">
            <a:spLocks noGrp="1"/>
          </p:cNvSpPr>
          <p:nvPr>
            <p:ph type="title"/>
          </p:nvPr>
        </p:nvSpPr>
        <p:spPr>
          <a:xfrm>
            <a:off x="629841" y="342900"/>
            <a:ext cx="29490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6" name="Google Shape;56;p31"/>
          <p:cNvSpPr txBox="1">
            <a:spLocks noGrp="1"/>
          </p:cNvSpPr>
          <p:nvPr>
            <p:ph type="body" idx="1"/>
          </p:nvPr>
        </p:nvSpPr>
        <p:spPr>
          <a:xfrm>
            <a:off x="3887391" y="740569"/>
            <a:ext cx="4629300" cy="3655200"/>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lt1"/>
              </a:buClr>
              <a:buSzPts val="2400"/>
              <a:buChar char="•"/>
              <a:defRPr sz="2400"/>
            </a:lvl1pPr>
            <a:lvl2pPr marL="914400" lvl="1" indent="-361950" algn="l">
              <a:lnSpc>
                <a:spcPct val="90000"/>
              </a:lnSpc>
              <a:spcBef>
                <a:spcPts val="400"/>
              </a:spcBef>
              <a:spcAft>
                <a:spcPts val="0"/>
              </a:spcAft>
              <a:buClr>
                <a:schemeClr val="lt1"/>
              </a:buClr>
              <a:buSzPts val="2100"/>
              <a:buChar char="•"/>
              <a:defRPr sz="2100"/>
            </a:lvl2pPr>
            <a:lvl3pPr marL="1371600" lvl="2" indent="-342900" algn="l">
              <a:lnSpc>
                <a:spcPct val="90000"/>
              </a:lnSpc>
              <a:spcBef>
                <a:spcPts val="400"/>
              </a:spcBef>
              <a:spcAft>
                <a:spcPts val="0"/>
              </a:spcAft>
              <a:buClr>
                <a:schemeClr val="lt1"/>
              </a:buClr>
              <a:buSzPts val="1800"/>
              <a:buChar char="•"/>
              <a:defRPr sz="1800"/>
            </a:lvl3pPr>
            <a:lvl4pPr marL="1828800" lvl="3" indent="-323850" algn="l">
              <a:lnSpc>
                <a:spcPct val="90000"/>
              </a:lnSpc>
              <a:spcBef>
                <a:spcPts val="400"/>
              </a:spcBef>
              <a:spcAft>
                <a:spcPts val="0"/>
              </a:spcAft>
              <a:buClr>
                <a:schemeClr val="lt1"/>
              </a:buClr>
              <a:buSzPts val="1500"/>
              <a:buChar char="•"/>
              <a:defRPr sz="1500"/>
            </a:lvl4pPr>
            <a:lvl5pPr marL="2286000" lvl="4" indent="-323850" algn="l">
              <a:lnSpc>
                <a:spcPct val="90000"/>
              </a:lnSpc>
              <a:spcBef>
                <a:spcPts val="400"/>
              </a:spcBef>
              <a:spcAft>
                <a:spcPts val="0"/>
              </a:spcAft>
              <a:buClr>
                <a:schemeClr val="lt1"/>
              </a:buClr>
              <a:buSzPts val="1500"/>
              <a:buChar char="•"/>
              <a:defRPr sz="1500"/>
            </a:lvl5pPr>
            <a:lvl6pPr marL="2743200" lvl="5" indent="-323850" algn="l">
              <a:lnSpc>
                <a:spcPct val="90000"/>
              </a:lnSpc>
              <a:spcBef>
                <a:spcPts val="400"/>
              </a:spcBef>
              <a:spcAft>
                <a:spcPts val="0"/>
              </a:spcAft>
              <a:buClr>
                <a:schemeClr val="lt1"/>
              </a:buClr>
              <a:buSzPts val="1500"/>
              <a:buChar char="•"/>
              <a:defRPr sz="1500"/>
            </a:lvl6pPr>
            <a:lvl7pPr marL="3200400" lvl="6" indent="-323850" algn="l">
              <a:lnSpc>
                <a:spcPct val="90000"/>
              </a:lnSpc>
              <a:spcBef>
                <a:spcPts val="400"/>
              </a:spcBef>
              <a:spcAft>
                <a:spcPts val="0"/>
              </a:spcAft>
              <a:buClr>
                <a:schemeClr val="lt1"/>
              </a:buClr>
              <a:buSzPts val="1500"/>
              <a:buChar char="•"/>
              <a:defRPr sz="1500"/>
            </a:lvl7pPr>
            <a:lvl8pPr marL="3657600" lvl="7" indent="-323850" algn="l">
              <a:lnSpc>
                <a:spcPct val="90000"/>
              </a:lnSpc>
              <a:spcBef>
                <a:spcPts val="400"/>
              </a:spcBef>
              <a:spcAft>
                <a:spcPts val="0"/>
              </a:spcAft>
              <a:buClr>
                <a:schemeClr val="lt1"/>
              </a:buClr>
              <a:buSzPts val="1500"/>
              <a:buChar char="•"/>
              <a:defRPr sz="1500"/>
            </a:lvl8pPr>
            <a:lvl9pPr marL="4114800" lvl="8" indent="-323850" algn="l">
              <a:lnSpc>
                <a:spcPct val="90000"/>
              </a:lnSpc>
              <a:spcBef>
                <a:spcPts val="400"/>
              </a:spcBef>
              <a:spcAft>
                <a:spcPts val="0"/>
              </a:spcAft>
              <a:buClr>
                <a:schemeClr val="lt1"/>
              </a:buClr>
              <a:buSzPts val="1500"/>
              <a:buChar char="•"/>
              <a:defRPr sz="1500"/>
            </a:lvl9pPr>
          </a:lstStyle>
          <a:p>
            <a:endParaRPr/>
          </a:p>
        </p:txBody>
      </p:sp>
      <p:sp>
        <p:nvSpPr>
          <p:cNvPr id="57" name="Google Shape;57;p31"/>
          <p:cNvSpPr txBox="1">
            <a:spLocks noGrp="1"/>
          </p:cNvSpPr>
          <p:nvPr>
            <p:ph type="body" idx="2"/>
          </p:nvPr>
        </p:nvSpPr>
        <p:spPr>
          <a:xfrm>
            <a:off x="629841" y="1543050"/>
            <a:ext cx="29490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58" name="Google Shape;58;p3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9" name="Google Shape;59;p31"/>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0" name="Google Shape;60;p3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2"/>
          <p:cNvSpPr txBox="1">
            <a:spLocks noGrp="1"/>
          </p:cNvSpPr>
          <p:nvPr>
            <p:ph type="title"/>
          </p:nvPr>
        </p:nvSpPr>
        <p:spPr>
          <a:xfrm>
            <a:off x="629841" y="342900"/>
            <a:ext cx="29490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3" name="Google Shape;63;p32"/>
          <p:cNvSpPr>
            <a:spLocks noGrp="1"/>
          </p:cNvSpPr>
          <p:nvPr>
            <p:ph type="pic" idx="2"/>
          </p:nvPr>
        </p:nvSpPr>
        <p:spPr>
          <a:xfrm>
            <a:off x="3887391" y="740569"/>
            <a:ext cx="4629300" cy="36552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lt1"/>
              </a:buClr>
              <a:buSzPts val="2400"/>
              <a:buFont typeface="Arial"/>
              <a:buNone/>
              <a:defRPr sz="2400" b="0" i="0" u="none" strike="noStrike" cap="none">
                <a:solidFill>
                  <a:schemeClr val="lt1"/>
                </a:solidFill>
                <a:latin typeface="Calibri"/>
                <a:ea typeface="Calibri"/>
                <a:cs typeface="Calibri"/>
                <a:sym typeface="Calibri"/>
              </a:defRPr>
            </a:lvl1pPr>
            <a:lvl2pPr marR="0" lvl="1" algn="l" rtl="0">
              <a:lnSpc>
                <a:spcPct val="90000"/>
              </a:lnSpc>
              <a:spcBef>
                <a:spcPts val="400"/>
              </a:spcBef>
              <a:spcAft>
                <a:spcPts val="0"/>
              </a:spcAft>
              <a:buClr>
                <a:schemeClr val="lt1"/>
              </a:buClr>
              <a:buSzPts val="2100"/>
              <a:buFont typeface="Arial"/>
              <a:buNone/>
              <a:defRPr sz="2100" b="0" i="0" u="none" strike="noStrike" cap="none">
                <a:solidFill>
                  <a:schemeClr val="lt1"/>
                </a:solidFill>
                <a:latin typeface="Calibri"/>
                <a:ea typeface="Calibri"/>
                <a:cs typeface="Calibri"/>
                <a:sym typeface="Calibri"/>
              </a:defRPr>
            </a:lvl2pPr>
            <a:lvl3pPr marR="0" lvl="2" algn="l" rtl="0">
              <a:lnSpc>
                <a:spcPct val="90000"/>
              </a:lnSpc>
              <a:spcBef>
                <a:spcPts val="400"/>
              </a:spcBef>
              <a:spcAft>
                <a:spcPts val="0"/>
              </a:spcAft>
              <a:buClr>
                <a:schemeClr val="lt1"/>
              </a:buClr>
              <a:buSzPts val="1800"/>
              <a:buFont typeface="Arial"/>
              <a:buNone/>
              <a:defRPr sz="1800" b="0" i="0" u="none" strike="noStrike" cap="none">
                <a:solidFill>
                  <a:schemeClr val="lt1"/>
                </a:solidFill>
                <a:latin typeface="Calibri"/>
                <a:ea typeface="Calibri"/>
                <a:cs typeface="Calibri"/>
                <a:sym typeface="Calibri"/>
              </a:defRPr>
            </a:lvl3pPr>
            <a:lvl4pPr marR="0" lvl="3"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4pPr>
            <a:lvl5pPr marR="0" lvl="4"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5pPr>
            <a:lvl6pPr marR="0" lvl="5"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6pPr>
            <a:lvl7pPr marR="0" lvl="6"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7pPr>
            <a:lvl8pPr marR="0" lvl="7"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8pPr>
            <a:lvl9pPr marR="0" lvl="8"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9pPr>
          </a:lstStyle>
          <a:p>
            <a:endParaRPr/>
          </a:p>
        </p:txBody>
      </p:sp>
      <p:sp>
        <p:nvSpPr>
          <p:cNvPr id="64" name="Google Shape;64;p32"/>
          <p:cNvSpPr txBox="1">
            <a:spLocks noGrp="1"/>
          </p:cNvSpPr>
          <p:nvPr>
            <p:ph type="body" idx="1"/>
          </p:nvPr>
        </p:nvSpPr>
        <p:spPr>
          <a:xfrm>
            <a:off x="629841" y="1543050"/>
            <a:ext cx="29490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65" name="Google Shape;65;p32"/>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6" name="Google Shape;66;p32"/>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7" name="Google Shape;67;p32"/>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0" name="Google Shape;70;p33"/>
          <p:cNvSpPr txBox="1">
            <a:spLocks noGrp="1"/>
          </p:cNvSpPr>
          <p:nvPr>
            <p:ph type="body" idx="1"/>
          </p:nvPr>
        </p:nvSpPr>
        <p:spPr>
          <a:xfrm rot="5400000">
            <a:off x="2940300" y="-942431"/>
            <a:ext cx="3263400"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1" name="Google Shape;71;p3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2" name="Google Shape;72;p3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3" name="Google Shape;73;p3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4"/>
          <p:cNvSpPr txBox="1">
            <a:spLocks noGrp="1"/>
          </p:cNvSpPr>
          <p:nvPr>
            <p:ph type="title"/>
          </p:nvPr>
        </p:nvSpPr>
        <p:spPr>
          <a:xfrm rot="5400000">
            <a:off x="5350050" y="1467544"/>
            <a:ext cx="4359000" cy="1971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6" name="Google Shape;76;p34"/>
          <p:cNvSpPr txBox="1">
            <a:spLocks noGrp="1"/>
          </p:cNvSpPr>
          <p:nvPr>
            <p:ph type="body" idx="1"/>
          </p:nvPr>
        </p:nvSpPr>
        <p:spPr>
          <a:xfrm rot="5400000">
            <a:off x="1349475" y="-447056"/>
            <a:ext cx="4359000" cy="58008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7" name="Google Shape;77;p3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8" name="Google Shape;78;p3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9" name="Google Shape;79;p3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lt1"/>
              </a:buClr>
              <a:buSzPts val="3300"/>
              <a:buFont typeface="Calibri"/>
              <a:buNone/>
              <a:defRPr sz="33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9pPr>
          </a:lstStyle>
          <a:p>
            <a:endParaRPr/>
          </a:p>
        </p:txBody>
      </p:sp>
      <p:sp>
        <p:nvSpPr>
          <p:cNvPr id="7" name="Google Shape;7;p2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lt1"/>
              </a:buClr>
              <a:buSzPts val="2100"/>
              <a:buFont typeface="Arial"/>
              <a:buChar char="•"/>
              <a:defRPr sz="2100" b="0" i="0" u="none" strike="noStrike" cap="none">
                <a:solidFill>
                  <a:schemeClr val="lt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lt1"/>
              </a:buClr>
              <a:buSzPts val="1500"/>
              <a:buFont typeface="Arial"/>
              <a:buChar char="•"/>
              <a:defRPr sz="1500" b="0" i="0" u="none" strike="noStrike" cap="none">
                <a:solidFill>
                  <a:schemeClr val="lt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9pPr>
          </a:lstStyle>
          <a:p>
            <a:endParaRPr/>
          </a:p>
        </p:txBody>
      </p:sp>
      <p:sp>
        <p:nvSpPr>
          <p:cNvPr id="8" name="Google Shape;8;p2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9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9pPr>
          </a:lstStyle>
          <a:p>
            <a:endParaRPr/>
          </a:p>
        </p:txBody>
      </p:sp>
      <p:sp>
        <p:nvSpPr>
          <p:cNvPr id="9" name="Google Shape;9;p2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9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9pPr>
          </a:lstStyle>
          <a:p>
            <a:endParaRPr/>
          </a:p>
        </p:txBody>
      </p:sp>
      <p:sp>
        <p:nvSpPr>
          <p:cNvPr id="10" name="Google Shape;10;p2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hyperlink" Target="https://www.bigcommerce.com/ecommerce-answers/what-is-website-traffic-and-how-to-interpret-i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help.hootsuite.com/hc/en-us/articles/1260802321889-Metrics-in-Analytics#2"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830400" y="1127850"/>
            <a:ext cx="8313600" cy="3656100"/>
          </a:xfrm>
          <a:prstGeom prst="rect">
            <a:avLst/>
          </a:prstGeom>
          <a:noFill/>
          <a:ln>
            <a:noFill/>
          </a:ln>
        </p:spPr>
        <p:txBody>
          <a:bodyPr spcFirstLastPara="1" wrap="square" lIns="68575" tIns="34275" rIns="68575" bIns="34275" anchor="b" anchorCtr="0">
            <a:noAutofit/>
          </a:bodyPr>
          <a:lstStyle/>
          <a:p>
            <a:pPr marL="0" lvl="0" indent="0" algn="l" rtl="0">
              <a:lnSpc>
                <a:spcPct val="100000"/>
              </a:lnSpc>
              <a:spcBef>
                <a:spcPts val="0"/>
              </a:spcBef>
              <a:spcAft>
                <a:spcPts val="0"/>
              </a:spcAft>
              <a:buClr>
                <a:srgbClr val="7AAFFD"/>
              </a:buClr>
              <a:buSzPts val="4100"/>
              <a:buFont typeface="Montserrat"/>
              <a:buNone/>
            </a:pP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Course: Information &amp;</a:t>
            </a: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Communication Technology</a:t>
            </a: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1800" b="1">
                <a:solidFill>
                  <a:srgbClr val="000000"/>
                </a:solidFill>
              </a:rPr>
              <a:t>May 2021</a:t>
            </a:r>
            <a:endParaRPr sz="18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endParaRPr sz="2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endParaRPr sz="2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3000" b="1">
                <a:solidFill>
                  <a:schemeClr val="dk1"/>
                </a:solidFill>
              </a:rPr>
              <a:t>Website Traffic &amp;                                                        Social Media</a:t>
            </a:r>
            <a:endParaRPr sz="3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000" b="1">
                <a:solidFill>
                  <a:schemeClr val="dk1"/>
                </a:solidFill>
              </a:rPr>
              <a:t>Session 14</a:t>
            </a:r>
            <a:endParaRPr sz="2000" b="1">
              <a:solidFill>
                <a:schemeClr val="dk1"/>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          </a:t>
            </a:r>
            <a:endParaRPr sz="2400" b="1">
              <a:solidFill>
                <a:srgbClr val="000000"/>
              </a:solidFill>
            </a:endParaRPr>
          </a:p>
        </p:txBody>
      </p:sp>
      <p:sp>
        <p:nvSpPr>
          <p:cNvPr id="85" name="Google Shape;85;p1"/>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grpSp>
        <p:nvGrpSpPr>
          <p:cNvPr id="86" name="Google Shape;86;p1"/>
          <p:cNvGrpSpPr/>
          <p:nvPr/>
        </p:nvGrpSpPr>
        <p:grpSpPr>
          <a:xfrm>
            <a:off x="152230" y="262480"/>
            <a:ext cx="464400" cy="311783"/>
            <a:chOff x="187036" y="249238"/>
            <a:chExt cx="619200" cy="415711"/>
          </a:xfrm>
        </p:grpSpPr>
        <p:sp>
          <p:nvSpPr>
            <p:cNvPr id="87" name="Google Shape;87;p1"/>
            <p:cNvSpPr/>
            <p:nvPr/>
          </p:nvSpPr>
          <p:spPr>
            <a:xfrm>
              <a:off x="187036" y="249238"/>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
          <p:nvSpPr>
            <p:cNvPr id="88" name="Google Shape;88;p1"/>
            <p:cNvSpPr/>
            <p:nvPr/>
          </p:nvSpPr>
          <p:spPr>
            <a:xfrm>
              <a:off x="187036" y="567749"/>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
          <p:nvSpPr>
            <p:cNvPr id="89" name="Google Shape;89;p1"/>
            <p:cNvSpPr/>
            <p:nvPr/>
          </p:nvSpPr>
          <p:spPr>
            <a:xfrm>
              <a:off x="187036" y="421917"/>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grpSp>
      <p:pic>
        <p:nvPicPr>
          <p:cNvPr id="90" name="Google Shape;90;p1"/>
          <p:cNvPicPr preferRelativeResize="0"/>
          <p:nvPr/>
        </p:nvPicPr>
        <p:blipFill rotWithShape="1">
          <a:blip r:embed="rId3">
            <a:alphaModFix/>
          </a:blip>
          <a:srcRect/>
          <a:stretch/>
        </p:blipFill>
        <p:spPr>
          <a:xfrm>
            <a:off x="3657603" y="150694"/>
            <a:ext cx="2485531" cy="8367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96" name="Google Shape;96;p2"/>
          <p:cNvSpPr txBox="1">
            <a:spLocks noGrp="1"/>
          </p:cNvSpPr>
          <p:nvPr>
            <p:ph type="subTitle" idx="1"/>
          </p:nvPr>
        </p:nvSpPr>
        <p:spPr>
          <a:xfrm>
            <a:off x="916675" y="795525"/>
            <a:ext cx="2255700" cy="841800"/>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800"/>
              </a:spcBef>
              <a:spcAft>
                <a:spcPts val="0"/>
              </a:spcAft>
              <a:buSzPts val="1800"/>
              <a:buNone/>
            </a:pPr>
            <a:r>
              <a:rPr lang="en-US" sz="3600" b="1">
                <a:solidFill>
                  <a:srgbClr val="0B5394"/>
                </a:solidFill>
              </a:rPr>
              <a:t>AGENDA</a:t>
            </a:r>
            <a:endParaRPr sz="3600" b="1">
              <a:solidFill>
                <a:srgbClr val="0B5394"/>
              </a:solidFill>
            </a:endParaRPr>
          </a:p>
        </p:txBody>
      </p:sp>
      <p:sp>
        <p:nvSpPr>
          <p:cNvPr id="97" name="Google Shape;97;p2"/>
          <p:cNvSpPr/>
          <p:nvPr/>
        </p:nvSpPr>
        <p:spPr>
          <a:xfrm>
            <a:off x="1440000" y="1721375"/>
            <a:ext cx="62562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1. WEBSITE TRAFFIC</a:t>
            </a:r>
            <a:endParaRPr sz="1600" b="1" i="0" u="none" strike="noStrike" cap="none">
              <a:solidFill>
                <a:schemeClr val="lt1"/>
              </a:solidFill>
              <a:latin typeface="Calibri"/>
              <a:ea typeface="Calibri"/>
              <a:cs typeface="Calibri"/>
              <a:sym typeface="Calibri"/>
            </a:endParaRPr>
          </a:p>
        </p:txBody>
      </p:sp>
      <p:sp>
        <p:nvSpPr>
          <p:cNvPr id="98" name="Google Shape;98;p2"/>
          <p:cNvSpPr/>
          <p:nvPr/>
        </p:nvSpPr>
        <p:spPr>
          <a:xfrm>
            <a:off x="1774625" y="2254775"/>
            <a:ext cx="59214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2. SOCIAL MEDIA METRICS</a:t>
            </a:r>
            <a:endParaRPr sz="1600" b="1" i="0" u="none" strike="noStrike" cap="none">
              <a:solidFill>
                <a:schemeClr val="lt1"/>
              </a:solidFill>
              <a:latin typeface="Calibri"/>
              <a:ea typeface="Calibri"/>
              <a:cs typeface="Calibri"/>
              <a:sym typeface="Calibri"/>
            </a:endParaRPr>
          </a:p>
        </p:txBody>
      </p:sp>
      <p:sp>
        <p:nvSpPr>
          <p:cNvPr id="99" name="Google Shape;99;p2"/>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pic>
        <p:nvPicPr>
          <p:cNvPr id="100" name="Google Shape;100;p2"/>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01" name="Google Shape;101;p2"/>
          <p:cNvSpPr/>
          <p:nvPr/>
        </p:nvSpPr>
        <p:spPr>
          <a:xfrm>
            <a:off x="2145300" y="2839575"/>
            <a:ext cx="55506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3. PRACTICE</a:t>
            </a:r>
            <a:endParaRPr sz="1600" b="1" i="0" u="none" strike="noStrike" cap="none">
              <a:solidFill>
                <a:schemeClr val="lt1"/>
              </a:solidFill>
              <a:latin typeface="Calibri"/>
              <a:ea typeface="Calibri"/>
              <a:cs typeface="Calibri"/>
              <a:sym typeface="Calibri"/>
            </a:endParaRPr>
          </a:p>
        </p:txBody>
      </p:sp>
      <p:sp>
        <p:nvSpPr>
          <p:cNvPr id="102" name="Google Shape;102;p2"/>
          <p:cNvSpPr/>
          <p:nvPr/>
        </p:nvSpPr>
        <p:spPr>
          <a:xfrm>
            <a:off x="2538800" y="3363675"/>
            <a:ext cx="5157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4. QUIZ</a:t>
            </a:r>
            <a:endParaRPr sz="1600" b="1" i="0" u="none" strike="noStrike" cap="none">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08" name="Google Shape;108;p3"/>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1. WEBSITE TRAFFIC</a:t>
            </a:r>
            <a:endParaRPr sz="3000" b="1" i="0" u="none" strike="noStrike" cap="none">
              <a:solidFill>
                <a:schemeClr val="lt1"/>
              </a:solidFill>
              <a:latin typeface="Calibri"/>
              <a:ea typeface="Calibri"/>
              <a:cs typeface="Calibri"/>
              <a:sym typeface="Calibri"/>
            </a:endParaRPr>
          </a:p>
        </p:txBody>
      </p:sp>
      <p:pic>
        <p:nvPicPr>
          <p:cNvPr id="109" name="Google Shape;109;p3"/>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10" name="Google Shape;110;p3"/>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4"/>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WEBSITE TRAFFIC</a:t>
            </a:r>
            <a:endParaRPr sz="1600" b="1" i="0" u="none" strike="noStrike" cap="none">
              <a:solidFill>
                <a:schemeClr val="lt1"/>
              </a:solidFill>
              <a:latin typeface="Calibri"/>
              <a:ea typeface="Calibri"/>
              <a:cs typeface="Calibri"/>
              <a:sym typeface="Calibri"/>
            </a:endParaRPr>
          </a:p>
        </p:txBody>
      </p:sp>
      <p:pic>
        <p:nvPicPr>
          <p:cNvPr id="116" name="Google Shape;116;p4"/>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17" name="Google Shape;117;p4"/>
          <p:cNvSpPr txBox="1"/>
          <p:nvPr/>
        </p:nvSpPr>
        <p:spPr>
          <a:xfrm>
            <a:off x="279100" y="597075"/>
            <a:ext cx="4366800" cy="415500"/>
          </a:xfrm>
          <a:prstGeom prst="rect">
            <a:avLst/>
          </a:prstGeom>
          <a:noFill/>
          <a:ln>
            <a:noFill/>
          </a:ln>
        </p:spPr>
        <p:txBody>
          <a:bodyPr spcFirstLastPara="1" wrap="square" lIns="68575" tIns="68575" rIns="68575" bIns="68575" anchor="t" anchorCtr="0">
            <a:spAutoFit/>
          </a:bodyPr>
          <a:lstStyle/>
          <a:p>
            <a:pPr marL="342900" marR="0" lvl="0" indent="0" algn="just" rtl="0">
              <a:lnSpc>
                <a:spcPct val="115000"/>
              </a:lnSpc>
              <a:spcBef>
                <a:spcPts val="2000"/>
              </a:spcBef>
              <a:spcAft>
                <a:spcPts val="0"/>
              </a:spcAft>
              <a:buClr>
                <a:srgbClr val="000000"/>
              </a:buClr>
              <a:buSzPts val="900"/>
              <a:buFont typeface="Arial"/>
              <a:buNone/>
            </a:pPr>
            <a:r>
              <a:rPr lang="en-US" sz="1800" b="1" i="0" u="none" strike="noStrike" cap="none">
                <a:solidFill>
                  <a:schemeClr val="dk1"/>
                </a:solidFill>
                <a:latin typeface="Calibri"/>
                <a:ea typeface="Calibri"/>
                <a:cs typeface="Calibri"/>
                <a:sym typeface="Calibri"/>
              </a:rPr>
              <a:t>Definition</a:t>
            </a:r>
            <a:endParaRPr sz="1200" b="0" i="0" u="none" strike="noStrike" cap="none">
              <a:solidFill>
                <a:schemeClr val="dk1"/>
              </a:solidFill>
              <a:highlight>
                <a:srgbClr val="FFFFFF"/>
              </a:highlight>
              <a:latin typeface="Calibri"/>
              <a:ea typeface="Calibri"/>
              <a:cs typeface="Calibri"/>
              <a:sym typeface="Calibri"/>
            </a:endParaRPr>
          </a:p>
        </p:txBody>
      </p:sp>
      <p:sp>
        <p:nvSpPr>
          <p:cNvPr id="118" name="Google Shape;118;p4"/>
          <p:cNvSpPr txBox="1"/>
          <p:nvPr/>
        </p:nvSpPr>
        <p:spPr>
          <a:xfrm>
            <a:off x="3408556" y="4872510"/>
            <a:ext cx="5735444"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https://www.bigcommerce.com/ecommerce-answers/what-is-website-traffic-and-how-to-interpret-it/</a:t>
            </a:r>
            <a:r>
              <a:rPr lang="en-US" sz="10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19" name="Google Shape;119;p4"/>
          <p:cNvSpPr txBox="1"/>
          <p:nvPr/>
        </p:nvSpPr>
        <p:spPr>
          <a:xfrm>
            <a:off x="4645900" y="2305100"/>
            <a:ext cx="4422000" cy="19626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The Benefits:</a:t>
            </a:r>
            <a:endParaRPr sz="1400" b="0" i="0" u="none" strike="noStrike" cap="none">
              <a:solidFill>
                <a:schemeClr val="dk1"/>
              </a:solidFill>
              <a:latin typeface="Arial"/>
              <a:ea typeface="Arial"/>
              <a:cs typeface="Arial"/>
              <a:sym typeface="Arial"/>
            </a:endParaRPr>
          </a:p>
          <a:p>
            <a:pPr marL="285750" marR="0" lvl="0" indent="-2857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You can monitor how effective your site is.</a:t>
            </a:r>
            <a:endParaRPr sz="1400" b="0" i="0" u="none" strike="noStrike" cap="none">
              <a:solidFill>
                <a:schemeClr val="dk1"/>
              </a:solidFill>
              <a:latin typeface="Arial"/>
              <a:ea typeface="Arial"/>
              <a:cs typeface="Arial"/>
              <a:sym typeface="Arial"/>
            </a:endParaRPr>
          </a:p>
          <a:p>
            <a:pPr marL="285750" marR="0" lvl="0" indent="-2857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You can figure out how long visitors are sticking around.</a:t>
            </a:r>
            <a:endParaRPr sz="1400" b="0" i="0" u="none" strike="noStrike" cap="none">
              <a:solidFill>
                <a:schemeClr val="dk1"/>
              </a:solidFill>
              <a:latin typeface="Arial"/>
              <a:ea typeface="Arial"/>
              <a:cs typeface="Arial"/>
              <a:sym typeface="Arial"/>
            </a:endParaRPr>
          </a:p>
          <a:p>
            <a:pPr marL="285750" marR="0" lvl="0" indent="-2857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You can see which pages are triggering visitors' interest.</a:t>
            </a:r>
            <a:endParaRPr sz="1400" b="0" i="0" u="none" strike="noStrike" cap="none">
              <a:solidFill>
                <a:schemeClr val="dk1"/>
              </a:solidFill>
              <a:latin typeface="Arial"/>
              <a:ea typeface="Arial"/>
              <a:cs typeface="Arial"/>
              <a:sym typeface="Arial"/>
            </a:endParaRPr>
          </a:p>
          <a:p>
            <a:pPr marL="285750" marR="0" lvl="0" indent="-2857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You can monitor the impact of your marketing efforts.</a:t>
            </a:r>
            <a:endParaRPr sz="1400" b="0" i="0" u="none" strike="noStrike" cap="none">
              <a:solidFill>
                <a:schemeClr val="dk1"/>
              </a:solidFill>
              <a:latin typeface="Arial"/>
              <a:ea typeface="Arial"/>
              <a:cs typeface="Arial"/>
              <a:sym typeface="Arial"/>
            </a:endParaRPr>
          </a:p>
          <a:p>
            <a:pPr marL="285750" marR="0" lvl="0" indent="-2857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You can determine where web traffic is coming from (such as social media sites).</a:t>
            </a:r>
            <a:endParaRPr sz="1400" b="0" i="0" u="none" strike="noStrike" cap="none">
              <a:solidFill>
                <a:schemeClr val="dk1"/>
              </a:solidFill>
              <a:latin typeface="Arial"/>
              <a:ea typeface="Arial"/>
              <a:cs typeface="Arial"/>
              <a:sym typeface="Arial"/>
            </a:endParaRPr>
          </a:p>
          <a:p>
            <a:pPr marL="285750" marR="0" lvl="0" indent="-2857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You can increase the efficiency of your site overall.</a:t>
            </a:r>
            <a:endParaRPr sz="1400" b="0" i="0" u="none" strike="noStrike" cap="none">
              <a:solidFill>
                <a:srgbClr val="000000"/>
              </a:solidFill>
              <a:latin typeface="Arial"/>
              <a:ea typeface="Arial"/>
              <a:cs typeface="Arial"/>
              <a:sym typeface="Arial"/>
            </a:endParaRPr>
          </a:p>
        </p:txBody>
      </p:sp>
      <p:pic>
        <p:nvPicPr>
          <p:cNvPr id="120" name="Google Shape;120;p4"/>
          <p:cNvPicPr preferRelativeResize="0"/>
          <p:nvPr/>
        </p:nvPicPr>
        <p:blipFill rotWithShape="1">
          <a:blip r:embed="rId5">
            <a:alphaModFix/>
          </a:blip>
          <a:srcRect/>
          <a:stretch/>
        </p:blipFill>
        <p:spPr>
          <a:xfrm>
            <a:off x="765825" y="2330516"/>
            <a:ext cx="2729500" cy="1820504"/>
          </a:xfrm>
          <a:prstGeom prst="rect">
            <a:avLst/>
          </a:prstGeom>
          <a:noFill/>
          <a:ln>
            <a:noFill/>
          </a:ln>
        </p:spPr>
      </p:pic>
      <p:sp>
        <p:nvSpPr>
          <p:cNvPr id="121" name="Google Shape;121;p4"/>
          <p:cNvSpPr txBox="1"/>
          <p:nvPr/>
        </p:nvSpPr>
        <p:spPr>
          <a:xfrm>
            <a:off x="231825" y="873500"/>
            <a:ext cx="3990900" cy="1006500"/>
          </a:xfrm>
          <a:prstGeom prst="rect">
            <a:avLst/>
          </a:prstGeom>
          <a:noFill/>
          <a:ln>
            <a:noFill/>
          </a:ln>
        </p:spPr>
        <p:txBody>
          <a:bodyPr spcFirstLastPara="1" wrap="square" lIns="91425" tIns="91425" rIns="91425" bIns="91425" anchor="t" anchorCtr="0">
            <a:spAutoFit/>
          </a:bodyPr>
          <a:lstStyle/>
          <a:p>
            <a:pPr marL="342900" marR="0" lvl="0" indent="0" algn="just" rtl="0">
              <a:lnSpc>
                <a:spcPct val="115000"/>
              </a:lnSpc>
              <a:spcBef>
                <a:spcPts val="2000"/>
              </a:spcBef>
              <a:spcAft>
                <a:spcPts val="0"/>
              </a:spcAft>
              <a:buClr>
                <a:srgbClr val="000000"/>
              </a:buClr>
              <a:buSzPts val="1200"/>
              <a:buFont typeface="Arial"/>
              <a:buNone/>
            </a:pPr>
            <a:r>
              <a:rPr lang="en-US" sz="1200" b="1" i="0" u="none" strike="noStrike" cap="none">
                <a:solidFill>
                  <a:schemeClr val="dk1"/>
                </a:solidFill>
                <a:latin typeface="Calibri"/>
                <a:ea typeface="Calibri"/>
                <a:cs typeface="Calibri"/>
                <a:sym typeface="Calibri"/>
              </a:rPr>
              <a:t>Website traffic </a:t>
            </a:r>
            <a:r>
              <a:rPr lang="en-US" sz="1200" b="0" i="0" u="none" strike="noStrike" cap="none">
                <a:solidFill>
                  <a:schemeClr val="dk1"/>
                </a:solidFill>
                <a:latin typeface="Calibri"/>
                <a:ea typeface="Calibri"/>
                <a:cs typeface="Calibri"/>
                <a:sym typeface="Calibri"/>
              </a:rPr>
              <a:t>refers to web users who visit a website. Web traffic is measured in visits, sometimes called "sessions," and is a common way to measure an online business effectiveness at attracting audiences.</a:t>
            </a:r>
            <a:endParaRPr sz="1200" b="0" i="0" u="none" strike="noStrike" cap="none">
              <a:solidFill>
                <a:schemeClr val="dk1"/>
              </a:solidFill>
              <a:latin typeface="Arial"/>
              <a:ea typeface="Arial"/>
              <a:cs typeface="Arial"/>
              <a:sym typeface="Arial"/>
            </a:endParaRPr>
          </a:p>
        </p:txBody>
      </p:sp>
      <p:sp>
        <p:nvSpPr>
          <p:cNvPr id="122" name="Google Shape;122;p4"/>
          <p:cNvSpPr txBox="1"/>
          <p:nvPr/>
        </p:nvSpPr>
        <p:spPr>
          <a:xfrm>
            <a:off x="4428325" y="960250"/>
            <a:ext cx="4583700" cy="1254600"/>
          </a:xfrm>
          <a:prstGeom prst="rect">
            <a:avLst/>
          </a:prstGeom>
          <a:noFill/>
          <a:ln>
            <a:noFill/>
          </a:ln>
        </p:spPr>
        <p:txBody>
          <a:bodyPr spcFirstLastPara="1" wrap="square" lIns="91425" tIns="91425" rIns="91425" bIns="91425" anchor="t" anchorCtr="0">
            <a:spAutoFit/>
          </a:bodyPr>
          <a:lstStyle/>
          <a:p>
            <a:pPr marL="342900" marR="0" lvl="0" indent="0" algn="just" rtl="0">
              <a:lnSpc>
                <a:spcPct val="115000"/>
              </a:lnSpc>
              <a:spcBef>
                <a:spcPts val="2000"/>
              </a:spcBef>
              <a:spcAft>
                <a:spcPts val="0"/>
              </a:spcAft>
              <a:buClr>
                <a:srgbClr val="000000"/>
              </a:buClr>
              <a:buSzPts val="1400"/>
              <a:buFont typeface="Arial"/>
              <a:buNone/>
            </a:pPr>
            <a:r>
              <a:rPr lang="en-US" sz="1400" b="1" i="0" u="none" strike="noStrike" cap="none">
                <a:solidFill>
                  <a:schemeClr val="dk1"/>
                </a:solidFill>
                <a:latin typeface="Calibri"/>
                <a:ea typeface="Calibri"/>
                <a:cs typeface="Calibri"/>
                <a:sym typeface="Calibri"/>
              </a:rPr>
              <a:t>“Web traffic is important — but not the only thing”</a:t>
            </a:r>
            <a:endParaRPr sz="1400" b="1" i="0" u="none" strike="noStrike" cap="none">
              <a:solidFill>
                <a:schemeClr val="dk1"/>
              </a:solidFill>
              <a:latin typeface="Arial"/>
              <a:ea typeface="Arial"/>
              <a:cs typeface="Arial"/>
              <a:sym typeface="Arial"/>
            </a:endParaRPr>
          </a:p>
          <a:p>
            <a:pPr marL="342900" marR="0" lvl="0" indent="0" algn="just" rtl="0">
              <a:lnSpc>
                <a:spcPct val="115000"/>
              </a:lnSpc>
              <a:spcBef>
                <a:spcPts val="0"/>
              </a:spcBef>
              <a:spcAft>
                <a:spcPts val="0"/>
              </a:spcAft>
              <a:buClr>
                <a:srgbClr val="000000"/>
              </a:buClr>
              <a:buSzPts val="1200"/>
              <a:buFont typeface="Arial"/>
              <a:buNone/>
            </a:pPr>
            <a:r>
              <a:rPr lang="en-US" sz="1200" b="0" i="0" u="none" strike="noStrike" cap="none">
                <a:solidFill>
                  <a:schemeClr val="dk1"/>
                </a:solidFill>
                <a:latin typeface="Calibri"/>
                <a:ea typeface="Calibri"/>
                <a:cs typeface="Calibri"/>
                <a:sym typeface="Calibri"/>
              </a:rPr>
              <a:t>Not only "how many people visited?" but also:</a:t>
            </a:r>
            <a:endParaRPr sz="1200" b="0" i="0" u="none" strike="noStrike" cap="none">
              <a:solidFill>
                <a:schemeClr val="dk1"/>
              </a:solidFill>
              <a:latin typeface="Arial"/>
              <a:ea typeface="Arial"/>
              <a:cs typeface="Arial"/>
              <a:sym typeface="Arial"/>
            </a:endParaRPr>
          </a:p>
          <a:p>
            <a:pPr marL="514350" marR="0" lvl="0" indent="-190500" algn="just"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How long did users stay? </a:t>
            </a:r>
            <a:endParaRPr sz="1200" b="0" i="0" u="none" strike="noStrike" cap="none">
              <a:solidFill>
                <a:schemeClr val="dk1"/>
              </a:solidFill>
              <a:latin typeface="Arial"/>
              <a:ea typeface="Arial"/>
              <a:cs typeface="Arial"/>
              <a:sym typeface="Arial"/>
            </a:endParaRPr>
          </a:p>
          <a:p>
            <a:pPr marL="514350" marR="0" lvl="0" indent="-190500" algn="just"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What % of users made a purchase? </a:t>
            </a:r>
            <a:endParaRPr sz="1200" b="0" i="0" u="none" strike="noStrike" cap="none">
              <a:solidFill>
                <a:schemeClr val="dk1"/>
              </a:solidFill>
              <a:latin typeface="Arial"/>
              <a:ea typeface="Arial"/>
              <a:cs typeface="Arial"/>
              <a:sym typeface="Arial"/>
            </a:endParaRPr>
          </a:p>
          <a:p>
            <a:pPr marL="514350" marR="0" lvl="0" indent="-190500" algn="just"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How much does it cost to bring in a visitor? </a:t>
            </a:r>
            <a:endParaRPr sz="1200" b="0" i="0" u="none" strike="noStrike" cap="none">
              <a:solidFill>
                <a:schemeClr val="dk1"/>
              </a:solidFill>
              <a:highlight>
                <a:schemeClr val="lt1"/>
              </a:highlight>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5"/>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WEBSITE TRAFFIC MONITORING</a:t>
            </a:r>
            <a:endParaRPr sz="1600" b="1" i="0" u="none" strike="noStrike" cap="none">
              <a:solidFill>
                <a:schemeClr val="lt1"/>
              </a:solidFill>
              <a:latin typeface="Calibri"/>
              <a:ea typeface="Calibri"/>
              <a:cs typeface="Calibri"/>
              <a:sym typeface="Calibri"/>
            </a:endParaRPr>
          </a:p>
        </p:txBody>
      </p:sp>
      <p:pic>
        <p:nvPicPr>
          <p:cNvPr id="128" name="Google Shape;128;p5"/>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29" name="Google Shape;129;p5"/>
          <p:cNvSpPr txBox="1"/>
          <p:nvPr/>
        </p:nvSpPr>
        <p:spPr>
          <a:xfrm>
            <a:off x="361150" y="447675"/>
            <a:ext cx="2589000" cy="2341200"/>
          </a:xfrm>
          <a:prstGeom prst="rect">
            <a:avLst/>
          </a:prstGeom>
          <a:noFill/>
          <a:ln>
            <a:noFill/>
          </a:ln>
        </p:spPr>
        <p:txBody>
          <a:bodyPr spcFirstLastPara="1" wrap="square" lIns="68575" tIns="68575" rIns="68575" bIns="68575" anchor="t" anchorCtr="0">
            <a:spAutoFit/>
          </a:bodyPr>
          <a:lstStyle/>
          <a:p>
            <a:pPr marL="0" marR="0" lvl="0" indent="0" algn="l" rtl="0">
              <a:lnSpc>
                <a:spcPct val="115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What Should be Tracked?</a:t>
            </a:r>
            <a:endParaRPr sz="1800" b="1" i="0" u="none" strike="noStrike" cap="none">
              <a:solidFill>
                <a:schemeClr val="dk1"/>
              </a:solidFill>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 of Total Visitors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 of New Visitors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 of Returning Visitors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Ave. Page Views per Visit</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Ave. Time on Site</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Bounce Rate</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Top Landing Pages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Top Exit Pages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Top Content</a:t>
            </a:r>
            <a:endParaRPr sz="1400" b="0" i="0" u="none" strike="noStrike" cap="none">
              <a:solidFill>
                <a:srgbClr val="000000"/>
              </a:solidFill>
              <a:latin typeface="Arial"/>
              <a:ea typeface="Arial"/>
              <a:cs typeface="Arial"/>
              <a:sym typeface="Arial"/>
            </a:endParaRPr>
          </a:p>
        </p:txBody>
      </p:sp>
      <p:sp>
        <p:nvSpPr>
          <p:cNvPr id="130" name="Google Shape;130;p5"/>
          <p:cNvSpPr txBox="1"/>
          <p:nvPr/>
        </p:nvSpPr>
        <p:spPr>
          <a:xfrm>
            <a:off x="361150" y="2712674"/>
            <a:ext cx="4601700" cy="13698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Social Media / Share Button Stats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Traffic Sources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Top Referring URLs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Lead Generating Goals</a:t>
            </a:r>
            <a:endParaRPr sz="1400" b="0" i="0" u="none" strike="noStrike" cap="none">
              <a:solidFill>
                <a:srgbClr val="000000"/>
              </a:solidFill>
              <a:latin typeface="Arial"/>
              <a:ea typeface="Arial"/>
              <a:cs typeface="Arial"/>
              <a:sym typeface="Arial"/>
            </a:endParaRPr>
          </a:p>
          <a:p>
            <a:pPr marL="171450" marR="0" lvl="0" indent="-171450" algn="l" rtl="0">
              <a:lnSpc>
                <a:spcPct val="115000"/>
              </a:lnSpc>
              <a:spcBef>
                <a:spcPts val="0"/>
              </a:spcBef>
              <a:spcAft>
                <a:spcPts val="0"/>
              </a:spcAft>
              <a:buClr>
                <a:srgbClr val="000000"/>
              </a:buClr>
              <a:buSzPts val="1200"/>
              <a:buFont typeface="Arial"/>
              <a:buChar char="•"/>
            </a:pPr>
            <a:r>
              <a:rPr lang="en-US" sz="1200" b="0" i="0" u="none" strike="noStrike" cap="none">
                <a:solidFill>
                  <a:schemeClr val="dk1"/>
                </a:solidFill>
                <a:latin typeface="Calibri"/>
                <a:ea typeface="Calibri"/>
                <a:cs typeface="Calibri"/>
                <a:sym typeface="Calibri"/>
              </a:rPr>
              <a:t># of Leads</a:t>
            </a:r>
            <a:endParaRPr sz="1400" b="0" i="0" u="none" strike="noStrike" cap="none">
              <a:solidFill>
                <a:srgbClr val="000000"/>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31" name="Google Shape;131;p5"/>
          <p:cNvPicPr preferRelativeResize="0"/>
          <p:nvPr/>
        </p:nvPicPr>
        <p:blipFill rotWithShape="1">
          <a:blip r:embed="rId4">
            <a:alphaModFix/>
          </a:blip>
          <a:srcRect l="1065" t="20723" r="1190"/>
          <a:stretch/>
        </p:blipFill>
        <p:spPr>
          <a:xfrm>
            <a:off x="2950150" y="985175"/>
            <a:ext cx="5676050" cy="2833851"/>
          </a:xfrm>
          <a:prstGeom prst="rect">
            <a:avLst/>
          </a:prstGeom>
          <a:noFill/>
          <a:ln>
            <a:noFill/>
          </a:ln>
        </p:spPr>
      </p:pic>
      <p:sp>
        <p:nvSpPr>
          <p:cNvPr id="132" name="Google Shape;132;p5"/>
          <p:cNvSpPr txBox="1"/>
          <p:nvPr/>
        </p:nvSpPr>
        <p:spPr>
          <a:xfrm>
            <a:off x="2782625" y="3953650"/>
            <a:ext cx="6011100" cy="1006500"/>
          </a:xfrm>
          <a:prstGeom prst="rect">
            <a:avLst/>
          </a:prstGeom>
          <a:noFill/>
          <a:ln>
            <a:noFill/>
          </a:ln>
        </p:spPr>
        <p:txBody>
          <a:bodyPr spcFirstLastPara="1" wrap="square" lIns="91425" tIns="91425" rIns="91425" bIns="91425" anchor="t" anchorCtr="0">
            <a:spAutoFit/>
          </a:bodyPr>
          <a:lstStyle/>
          <a:p>
            <a:pPr marL="171450" marR="0" lvl="0" indent="-1714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Ave # of Leads per Month</a:t>
            </a:r>
            <a:endParaRPr sz="1400" b="0" i="0" u="none" strike="noStrike" cap="none">
              <a:solidFill>
                <a:schemeClr val="dk1"/>
              </a:solidFill>
              <a:latin typeface="Arial"/>
              <a:ea typeface="Arial"/>
              <a:cs typeface="Arial"/>
              <a:sym typeface="Arial"/>
            </a:endParaRPr>
          </a:p>
          <a:p>
            <a:pPr marL="171450" marR="0" lvl="0" indent="-1714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 of Visitors that Turned Into Leads</a:t>
            </a:r>
            <a:endParaRPr sz="1400" b="0" i="0" u="none" strike="noStrike" cap="none">
              <a:solidFill>
                <a:schemeClr val="dk1"/>
              </a:solidFill>
              <a:latin typeface="Arial"/>
              <a:ea typeface="Arial"/>
              <a:cs typeface="Arial"/>
              <a:sym typeface="Arial"/>
            </a:endParaRPr>
          </a:p>
          <a:p>
            <a:pPr marL="171450" marR="0" lvl="0" indent="-1714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 of Leads that Turned Into Business (Conversion Rate)</a:t>
            </a:r>
            <a:endParaRPr sz="1400" b="0" i="0" u="none" strike="noStrike" cap="none">
              <a:solidFill>
                <a:schemeClr val="dk1"/>
              </a:solidFill>
              <a:latin typeface="Arial"/>
              <a:ea typeface="Arial"/>
              <a:cs typeface="Arial"/>
              <a:sym typeface="Arial"/>
            </a:endParaRPr>
          </a:p>
          <a:p>
            <a:pPr marL="171450" marR="0" lvl="0" indent="-171450" algn="l" rtl="0">
              <a:lnSpc>
                <a:spcPct val="115000"/>
              </a:lnSpc>
              <a:spcBef>
                <a:spcPts val="0"/>
              </a:spcBef>
              <a:spcAft>
                <a:spcPts val="0"/>
              </a:spcAft>
              <a:buClr>
                <a:schemeClr val="dk1"/>
              </a:buClr>
              <a:buSzPts val="1200"/>
              <a:buFont typeface="Arial"/>
              <a:buChar char="•"/>
            </a:pPr>
            <a:r>
              <a:rPr lang="en-US" sz="1200" b="0" i="0" u="none" strike="noStrike" cap="none">
                <a:solidFill>
                  <a:schemeClr val="dk1"/>
                </a:solidFill>
                <a:latin typeface="Calibri"/>
                <a:ea typeface="Calibri"/>
                <a:cs typeface="Calibri"/>
                <a:sym typeface="Calibri"/>
              </a:rPr>
              <a:t>Ongoing Return on Investment (Revenue – Cost)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6"/>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38" name="Google Shape;138;p6"/>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2. SOCIAL MEDIA METRICS</a:t>
            </a:r>
            <a:endParaRPr sz="3000" b="1" i="0" u="none" strike="noStrike" cap="none">
              <a:solidFill>
                <a:schemeClr val="lt1"/>
              </a:solidFill>
              <a:latin typeface="Calibri"/>
              <a:ea typeface="Calibri"/>
              <a:cs typeface="Calibri"/>
              <a:sym typeface="Calibri"/>
            </a:endParaRPr>
          </a:p>
        </p:txBody>
      </p:sp>
      <p:pic>
        <p:nvPicPr>
          <p:cNvPr id="139" name="Google Shape;139;p6"/>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40" name="Google Shape;140;p6"/>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7"/>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SOCIAL MEDIA METRICS</a:t>
            </a:r>
            <a:endParaRPr sz="1600" b="1" i="0" u="none" strike="noStrike" cap="none">
              <a:solidFill>
                <a:schemeClr val="lt1"/>
              </a:solidFill>
              <a:latin typeface="Calibri"/>
              <a:ea typeface="Calibri"/>
              <a:cs typeface="Calibri"/>
              <a:sym typeface="Calibri"/>
            </a:endParaRPr>
          </a:p>
        </p:txBody>
      </p:sp>
      <p:pic>
        <p:nvPicPr>
          <p:cNvPr id="146" name="Google Shape;146;p7"/>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47" name="Google Shape;147;p7"/>
          <p:cNvSpPr txBox="1"/>
          <p:nvPr/>
        </p:nvSpPr>
        <p:spPr>
          <a:xfrm>
            <a:off x="322250" y="2571750"/>
            <a:ext cx="5045400" cy="1279200"/>
          </a:xfrm>
          <a:prstGeom prst="rect">
            <a:avLst/>
          </a:prstGeom>
          <a:noFill/>
          <a:ln>
            <a:noFill/>
          </a:ln>
        </p:spPr>
        <p:txBody>
          <a:bodyPr spcFirstLastPara="1" wrap="square" lIns="68575" tIns="68575" rIns="68575" bIns="68575" anchor="t" anchorCtr="0">
            <a:spAutoFit/>
          </a:bodyPr>
          <a:lstStyle/>
          <a:p>
            <a:pPr marL="0" marR="0" lvl="0" indent="0" algn="l" rtl="0">
              <a:lnSpc>
                <a:spcPct val="115000"/>
              </a:lnSpc>
              <a:spcBef>
                <a:spcPts val="0"/>
              </a:spcBef>
              <a:spcAft>
                <a:spcPts val="0"/>
              </a:spcAft>
              <a:buClr>
                <a:srgbClr val="000000"/>
              </a:buClr>
              <a:buSzPts val="1800"/>
              <a:buFont typeface="Arial"/>
              <a:buNone/>
            </a:pPr>
            <a:r>
              <a:rPr lang="en-US" sz="1800" b="1" i="0" u="none" strike="noStrike" cap="none">
                <a:solidFill>
                  <a:srgbClr val="162020"/>
                </a:solidFill>
                <a:latin typeface="Calibri"/>
                <a:ea typeface="Calibri"/>
                <a:cs typeface="Calibri"/>
                <a:sym typeface="Calibri"/>
              </a:rPr>
              <a:t>Awareness: Impressions &amp; reach</a:t>
            </a:r>
            <a:endParaRPr sz="1800" b="0" i="0" u="none" strike="noStrike" cap="none">
              <a:solidFill>
                <a:srgbClr val="000000"/>
              </a:solidFill>
              <a:latin typeface="Arial"/>
              <a:ea typeface="Arial"/>
              <a:cs typeface="Arial"/>
              <a:sym typeface="Arial"/>
            </a:endParaRPr>
          </a:p>
          <a:p>
            <a:pPr marL="285750" marR="0" lvl="0" indent="-273050" algn="l" rtl="0">
              <a:lnSpc>
                <a:spcPct val="115000"/>
              </a:lnSpc>
              <a:spcBef>
                <a:spcPts val="0"/>
              </a:spcBef>
              <a:spcAft>
                <a:spcPts val="0"/>
              </a:spcAft>
              <a:buClr>
                <a:srgbClr val="000000"/>
              </a:buClr>
              <a:buSzPts val="1200"/>
              <a:buFont typeface="Arial"/>
              <a:buChar char="•"/>
            </a:pPr>
            <a:r>
              <a:rPr lang="en-US" sz="1200" b="1" i="0" u="none" strike="noStrike" cap="none">
                <a:solidFill>
                  <a:srgbClr val="162020"/>
                </a:solidFill>
                <a:latin typeface="Calibri"/>
                <a:ea typeface="Calibri"/>
                <a:cs typeface="Calibri"/>
                <a:sym typeface="Calibri"/>
              </a:rPr>
              <a:t>Impressions</a:t>
            </a:r>
            <a:r>
              <a:rPr lang="en-US" sz="1200" b="0" i="0" u="none" strike="noStrike" cap="none">
                <a:solidFill>
                  <a:srgbClr val="162020"/>
                </a:solidFill>
                <a:latin typeface="Calibri"/>
                <a:ea typeface="Calibri"/>
                <a:cs typeface="Calibri"/>
                <a:sym typeface="Calibri"/>
              </a:rPr>
              <a:t> are how many times a post shows up in someone’s timeline</a:t>
            </a:r>
            <a:endParaRPr sz="1200" b="0" i="0" u="none" strike="noStrike" cap="none">
              <a:solidFill>
                <a:srgbClr val="000000"/>
              </a:solidFill>
              <a:latin typeface="Arial"/>
              <a:ea typeface="Arial"/>
              <a:cs typeface="Arial"/>
              <a:sym typeface="Arial"/>
            </a:endParaRPr>
          </a:p>
          <a:p>
            <a:pPr marL="285750" marR="0" lvl="0" indent="-273050" algn="l" rtl="0">
              <a:lnSpc>
                <a:spcPct val="115000"/>
              </a:lnSpc>
              <a:spcBef>
                <a:spcPts val="0"/>
              </a:spcBef>
              <a:spcAft>
                <a:spcPts val="0"/>
              </a:spcAft>
              <a:buClr>
                <a:srgbClr val="000000"/>
              </a:buClr>
              <a:buSzPts val="1200"/>
              <a:buFont typeface="Arial"/>
              <a:buChar char="•"/>
            </a:pPr>
            <a:r>
              <a:rPr lang="en-US" sz="1200" b="1" i="0" u="none" strike="noStrike" cap="none">
                <a:solidFill>
                  <a:srgbClr val="162020"/>
                </a:solidFill>
                <a:latin typeface="Calibri"/>
                <a:ea typeface="Calibri"/>
                <a:cs typeface="Calibri"/>
                <a:sym typeface="Calibri"/>
              </a:rPr>
              <a:t>Reach</a:t>
            </a:r>
            <a:r>
              <a:rPr lang="en-US" sz="1200" b="0" i="0" u="none" strike="noStrike" cap="none">
                <a:solidFill>
                  <a:srgbClr val="162020"/>
                </a:solidFill>
                <a:latin typeface="Calibri"/>
                <a:ea typeface="Calibri"/>
                <a:cs typeface="Calibri"/>
                <a:sym typeface="Calibri"/>
              </a:rPr>
              <a:t> is the potential unique viewers a post could have (usually your follower count plus accounts that shared the post’s follower counts).</a:t>
            </a:r>
            <a:endParaRPr sz="1200" b="0" i="0" u="none" strike="noStrike" cap="none">
              <a:solidFill>
                <a:srgbClr val="000000"/>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200"/>
              <a:buFont typeface="Arial"/>
              <a:buNone/>
            </a:pPr>
            <a:endParaRPr sz="1200" b="1" i="0" u="none" strike="noStrike" cap="none">
              <a:solidFill>
                <a:srgbClr val="162020"/>
              </a:solidFill>
              <a:latin typeface="Calibri"/>
              <a:ea typeface="Calibri"/>
              <a:cs typeface="Calibri"/>
              <a:sym typeface="Calibri"/>
            </a:endParaRPr>
          </a:p>
        </p:txBody>
      </p:sp>
      <p:sp>
        <p:nvSpPr>
          <p:cNvPr id="148" name="Google Shape;148;p7"/>
          <p:cNvSpPr txBox="1"/>
          <p:nvPr/>
        </p:nvSpPr>
        <p:spPr>
          <a:xfrm>
            <a:off x="4542019" y="4872508"/>
            <a:ext cx="4601980"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US" sz="1000" b="0" i="0" u="sng" strike="noStrike" cap="none">
                <a:solidFill>
                  <a:srgbClr val="000000"/>
                </a:solidFill>
                <a:latin typeface="Calibri"/>
                <a:ea typeface="Calibri"/>
                <a:cs typeface="Calibri"/>
                <a:sym typeface="Calibri"/>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https://help.hootsuite.com/hc/en-us/articles/1260802321889-Metrics-in-Analytics#2</a:t>
            </a:r>
            <a:r>
              <a:rPr lang="en-US" sz="1000" b="0" i="0" u="none" strike="noStrike" cap="none">
                <a:solidFill>
                  <a:srgbClr val="00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pic>
        <p:nvPicPr>
          <p:cNvPr id="149" name="Google Shape;149;p7"/>
          <p:cNvPicPr preferRelativeResize="0"/>
          <p:nvPr/>
        </p:nvPicPr>
        <p:blipFill rotWithShape="1">
          <a:blip r:embed="rId5">
            <a:alphaModFix/>
          </a:blip>
          <a:srcRect/>
          <a:stretch/>
        </p:blipFill>
        <p:spPr>
          <a:xfrm>
            <a:off x="322252" y="808495"/>
            <a:ext cx="2181352" cy="1336375"/>
          </a:xfrm>
          <a:prstGeom prst="rect">
            <a:avLst/>
          </a:prstGeom>
          <a:noFill/>
          <a:ln>
            <a:noFill/>
          </a:ln>
        </p:spPr>
      </p:pic>
      <p:sp>
        <p:nvSpPr>
          <p:cNvPr id="150" name="Google Shape;150;p7"/>
          <p:cNvSpPr txBox="1"/>
          <p:nvPr/>
        </p:nvSpPr>
        <p:spPr>
          <a:xfrm>
            <a:off x="2589875" y="1067350"/>
            <a:ext cx="6159900" cy="1431600"/>
          </a:xfrm>
          <a:prstGeom prst="rect">
            <a:avLst/>
          </a:prstGeom>
          <a:noFill/>
          <a:ln>
            <a:noFill/>
          </a:ln>
        </p:spPr>
        <p:txBody>
          <a:bodyPr spcFirstLastPara="1" wrap="square" lIns="91425" tIns="91425" rIns="91425" bIns="91425" anchor="t" anchorCtr="0">
            <a:spAutoFit/>
          </a:bodyPr>
          <a:lstStyle/>
          <a:p>
            <a:pPr marL="171450" marR="0" lvl="0" indent="-158750" algn="l" rtl="0">
              <a:lnSpc>
                <a:spcPct val="115000"/>
              </a:lnSpc>
              <a:spcBef>
                <a:spcPts val="0"/>
              </a:spcBef>
              <a:spcAft>
                <a:spcPts val="0"/>
              </a:spcAft>
              <a:buClr>
                <a:schemeClr val="dk1"/>
              </a:buClr>
              <a:buSzPts val="1200"/>
              <a:buFont typeface="Arial"/>
              <a:buChar char="•"/>
            </a:pPr>
            <a:r>
              <a:rPr lang="en-US" sz="1200" b="1" i="0" u="none" strike="noStrike" cap="none">
                <a:solidFill>
                  <a:srgbClr val="162020"/>
                </a:solidFill>
                <a:latin typeface="Calibri"/>
                <a:ea typeface="Calibri"/>
                <a:cs typeface="Calibri"/>
                <a:sym typeface="Calibri"/>
              </a:rPr>
              <a:t>Likes, Comments, Retweets, etc.</a:t>
            </a:r>
            <a:r>
              <a:rPr lang="en-US" sz="1200" b="0" i="0" u="none" strike="noStrike" cap="none">
                <a:solidFill>
                  <a:srgbClr val="162020"/>
                </a:solidFill>
                <a:latin typeface="Calibri"/>
                <a:ea typeface="Calibri"/>
                <a:cs typeface="Calibri"/>
                <a:sym typeface="Calibri"/>
              </a:rPr>
              <a:t>: Individual engagement metrics like a Share or a Retweet add up. In a Twitter report, you’ll see a total number of engagements per post or profile.</a:t>
            </a:r>
            <a:endParaRPr sz="1200" b="0" i="0" u="none" strike="noStrike" cap="none">
              <a:solidFill>
                <a:schemeClr val="dk1"/>
              </a:solidFill>
              <a:latin typeface="Arial"/>
              <a:ea typeface="Arial"/>
              <a:cs typeface="Arial"/>
              <a:sym typeface="Arial"/>
            </a:endParaRPr>
          </a:p>
          <a:p>
            <a:pPr marL="171450" marR="0" lvl="0" indent="-158750" algn="l" rtl="0">
              <a:lnSpc>
                <a:spcPct val="115000"/>
              </a:lnSpc>
              <a:spcBef>
                <a:spcPts val="0"/>
              </a:spcBef>
              <a:spcAft>
                <a:spcPts val="0"/>
              </a:spcAft>
              <a:buClr>
                <a:schemeClr val="dk1"/>
              </a:buClr>
              <a:buSzPts val="1200"/>
              <a:buFont typeface="Arial"/>
              <a:buChar char="•"/>
            </a:pPr>
            <a:r>
              <a:rPr lang="en-US" sz="1200" b="1" i="0" u="none" strike="noStrike" cap="none">
                <a:solidFill>
                  <a:srgbClr val="162020"/>
                </a:solidFill>
                <a:latin typeface="Calibri"/>
                <a:ea typeface="Calibri"/>
                <a:cs typeface="Calibri"/>
                <a:sym typeface="Calibri"/>
              </a:rPr>
              <a:t>Post engagement rate</a:t>
            </a:r>
            <a:r>
              <a:rPr lang="en-US" sz="1200" b="0" i="0" u="none" strike="noStrike" cap="none">
                <a:solidFill>
                  <a:srgbClr val="162020"/>
                </a:solidFill>
                <a:latin typeface="Calibri"/>
                <a:ea typeface="Calibri"/>
                <a:cs typeface="Calibri"/>
                <a:sym typeface="Calibri"/>
              </a:rPr>
              <a:t>: The number of engagements divided by impressions or reach. A high rate means the people who see the post find it interesting.</a:t>
            </a:r>
            <a:endParaRPr sz="1200" b="0" i="0" u="none" strike="noStrike" cap="none">
              <a:solidFill>
                <a:schemeClr val="dk1"/>
              </a:solidFill>
              <a:latin typeface="Arial"/>
              <a:ea typeface="Arial"/>
              <a:cs typeface="Arial"/>
              <a:sym typeface="Arial"/>
            </a:endParaRPr>
          </a:p>
          <a:p>
            <a:pPr marL="171450" marR="0" lvl="0" indent="-158750" algn="l" rtl="0">
              <a:lnSpc>
                <a:spcPct val="115000"/>
              </a:lnSpc>
              <a:spcBef>
                <a:spcPts val="0"/>
              </a:spcBef>
              <a:spcAft>
                <a:spcPts val="0"/>
              </a:spcAft>
              <a:buClr>
                <a:schemeClr val="dk1"/>
              </a:buClr>
              <a:buSzPts val="1200"/>
              <a:buFont typeface="Arial"/>
              <a:buChar char="•"/>
            </a:pPr>
            <a:r>
              <a:rPr lang="en-US" sz="1200" b="1" i="0" u="none" strike="noStrike" cap="none">
                <a:solidFill>
                  <a:srgbClr val="162020"/>
                </a:solidFill>
                <a:latin typeface="Calibri"/>
                <a:ea typeface="Calibri"/>
                <a:cs typeface="Calibri"/>
                <a:sym typeface="Calibri"/>
              </a:rPr>
              <a:t>Account mentions</a:t>
            </a:r>
            <a:r>
              <a:rPr lang="en-US" sz="1200" b="0" i="0" u="none" strike="noStrike" cap="none">
                <a:solidFill>
                  <a:srgbClr val="162020"/>
                </a:solidFill>
                <a:latin typeface="Calibri"/>
                <a:ea typeface="Calibri"/>
                <a:cs typeface="Calibri"/>
                <a:sym typeface="Calibri"/>
              </a:rPr>
              <a:t>: </a:t>
            </a:r>
            <a:r>
              <a:rPr lang="en-US" sz="1200" b="0" i="0" u="none" strike="noStrike" cap="none">
                <a:solidFill>
                  <a:schemeClr val="dk1"/>
                </a:solidFill>
                <a:latin typeface="Calibri"/>
                <a:ea typeface="Calibri"/>
                <a:cs typeface="Calibri"/>
                <a:sym typeface="Calibri"/>
              </a:rPr>
              <a:t>Organic mentions</a:t>
            </a:r>
            <a:r>
              <a:rPr lang="en-US" sz="1200" b="0" i="0" u="none" strike="noStrike" cap="none">
                <a:solidFill>
                  <a:srgbClr val="162020"/>
                </a:solidFill>
                <a:latin typeface="Calibri"/>
                <a:ea typeface="Calibri"/>
                <a:cs typeface="Calibri"/>
                <a:sym typeface="Calibri"/>
              </a:rPr>
              <a:t>, like @mentions that aren’t part of a reply, or tagging a brand in an Instagram story without prompting, indicate good brand awareness.</a:t>
            </a:r>
            <a:endParaRPr sz="1200" b="0" i="0" u="none" strike="noStrike" cap="none">
              <a:solidFill>
                <a:srgbClr val="000000"/>
              </a:solidFill>
              <a:latin typeface="Arial"/>
              <a:ea typeface="Arial"/>
              <a:cs typeface="Arial"/>
              <a:sym typeface="Arial"/>
            </a:endParaRPr>
          </a:p>
        </p:txBody>
      </p:sp>
      <p:sp>
        <p:nvSpPr>
          <p:cNvPr id="151" name="Google Shape;151;p7"/>
          <p:cNvSpPr txBox="1"/>
          <p:nvPr/>
        </p:nvSpPr>
        <p:spPr>
          <a:xfrm>
            <a:off x="2589875" y="656100"/>
            <a:ext cx="4821300" cy="4617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800"/>
              <a:buFont typeface="Arial"/>
              <a:buNone/>
            </a:pPr>
            <a:r>
              <a:rPr lang="en-US" sz="1800" b="1" i="0" u="none" strike="noStrike" cap="none">
                <a:solidFill>
                  <a:srgbClr val="162020"/>
                </a:solidFill>
                <a:latin typeface="Calibri"/>
                <a:ea typeface="Calibri"/>
                <a:cs typeface="Calibri"/>
                <a:sym typeface="Calibri"/>
              </a:rPr>
              <a:t>Engagement: Likes, comments, shares and clicks</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8"/>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57" name="Google Shape;157;p18"/>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3. PRACTICE</a:t>
            </a:r>
            <a:endParaRPr sz="3000" b="1" i="0" u="none" strike="noStrike" cap="none">
              <a:solidFill>
                <a:schemeClr val="lt1"/>
              </a:solidFill>
              <a:latin typeface="Calibri"/>
              <a:ea typeface="Calibri"/>
              <a:cs typeface="Calibri"/>
              <a:sym typeface="Calibri"/>
            </a:endParaRPr>
          </a:p>
        </p:txBody>
      </p:sp>
      <p:pic>
        <p:nvPicPr>
          <p:cNvPr id="158" name="Google Shape;158;p18"/>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59" name="Google Shape;159;p18"/>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9"/>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PRACTICE</a:t>
            </a:r>
            <a:endParaRPr sz="1600" b="1" i="0" u="none" strike="noStrike" cap="none">
              <a:solidFill>
                <a:schemeClr val="lt1"/>
              </a:solidFill>
              <a:latin typeface="Calibri"/>
              <a:ea typeface="Calibri"/>
              <a:cs typeface="Calibri"/>
              <a:sym typeface="Calibri"/>
            </a:endParaRPr>
          </a:p>
        </p:txBody>
      </p:sp>
      <p:pic>
        <p:nvPicPr>
          <p:cNvPr id="165" name="Google Shape;165;p19"/>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66" name="Google Shape;166;p19"/>
          <p:cNvSpPr txBox="1"/>
          <p:nvPr/>
        </p:nvSpPr>
        <p:spPr>
          <a:xfrm>
            <a:off x="195035" y="648772"/>
            <a:ext cx="8571300" cy="951300"/>
          </a:xfrm>
          <a:prstGeom prst="rect">
            <a:avLst/>
          </a:prstGeom>
          <a:noFill/>
          <a:ln>
            <a:noFill/>
          </a:ln>
        </p:spPr>
        <p:txBody>
          <a:bodyPr spcFirstLastPara="1" wrap="square" lIns="68575" tIns="68575" rIns="68575" bIns="68575" anchor="t" anchorCtr="0">
            <a:spAutoFit/>
          </a:bodyPr>
          <a:lstStyle/>
          <a:p>
            <a:pPr marL="457200" marR="0" lvl="0" indent="0" algn="l" rtl="0">
              <a:lnSpc>
                <a:spcPct val="115000"/>
              </a:lnSpc>
              <a:spcBef>
                <a:spcPts val="0"/>
              </a:spcBef>
              <a:spcAft>
                <a:spcPts val="0"/>
              </a:spcAft>
              <a:buClr>
                <a:srgbClr val="000000"/>
              </a:buClr>
              <a:buSzPts val="1600"/>
              <a:buFont typeface="Arial"/>
              <a:buNone/>
            </a:pPr>
            <a:r>
              <a:rPr lang="en-US" sz="1600" b="0" i="0" u="none" strike="noStrike" cap="none">
                <a:solidFill>
                  <a:srgbClr val="353535"/>
                </a:solidFill>
                <a:latin typeface="Calibri"/>
                <a:ea typeface="Calibri"/>
                <a:cs typeface="Calibri"/>
                <a:sym typeface="Calibri"/>
              </a:rPr>
              <a:t>Make analyses for these following:</a:t>
            </a:r>
            <a:endParaRPr sz="1600" b="0" i="0" u="none" strike="noStrike" cap="none">
              <a:solidFill>
                <a:srgbClr val="353535"/>
              </a:solidFill>
              <a:latin typeface="Calibri"/>
              <a:ea typeface="Calibri"/>
              <a:cs typeface="Calibri"/>
              <a:sym typeface="Calibri"/>
            </a:endParaRPr>
          </a:p>
          <a:p>
            <a:pPr marL="457200" marR="0" lvl="0" indent="-330200" algn="l" rtl="0">
              <a:lnSpc>
                <a:spcPct val="115000"/>
              </a:lnSpc>
              <a:spcBef>
                <a:spcPts val="0"/>
              </a:spcBef>
              <a:spcAft>
                <a:spcPts val="0"/>
              </a:spcAft>
              <a:buClr>
                <a:srgbClr val="353535"/>
              </a:buClr>
              <a:buSzPts val="1600"/>
              <a:buFont typeface="Calibri"/>
              <a:buChar char="●"/>
            </a:pPr>
            <a:r>
              <a:rPr lang="en-US" sz="1600" b="0" i="0" u="none" strike="noStrike" cap="none">
                <a:solidFill>
                  <a:srgbClr val="353535"/>
                </a:solidFill>
                <a:latin typeface="Calibri"/>
                <a:ea typeface="Calibri"/>
                <a:cs typeface="Calibri"/>
                <a:sym typeface="Calibri"/>
              </a:rPr>
              <a:t>social media analysis by choosing one instagram brand account period one week  </a:t>
            </a:r>
            <a:endParaRPr sz="1600" b="0" i="0" u="none" strike="noStrike" cap="none">
              <a:solidFill>
                <a:srgbClr val="353535"/>
              </a:solidFill>
              <a:latin typeface="Calibri"/>
              <a:ea typeface="Calibri"/>
              <a:cs typeface="Calibri"/>
              <a:sym typeface="Calibri"/>
            </a:endParaRPr>
          </a:p>
          <a:p>
            <a:pPr marL="457200" marR="0" lvl="0" indent="-330200" algn="l" rtl="0">
              <a:lnSpc>
                <a:spcPct val="115000"/>
              </a:lnSpc>
              <a:spcBef>
                <a:spcPts val="0"/>
              </a:spcBef>
              <a:spcAft>
                <a:spcPts val="0"/>
              </a:spcAft>
              <a:buClr>
                <a:srgbClr val="353535"/>
              </a:buClr>
              <a:buSzPts val="1600"/>
              <a:buFont typeface="Calibri"/>
              <a:buChar char="●"/>
            </a:pPr>
            <a:r>
              <a:rPr lang="en-US" sz="1600" b="0" i="0" u="none" strike="noStrike" cap="none">
                <a:solidFill>
                  <a:srgbClr val="353535"/>
                </a:solidFill>
                <a:latin typeface="Calibri"/>
                <a:ea typeface="Calibri"/>
                <a:cs typeface="Calibri"/>
                <a:sym typeface="Calibri"/>
              </a:rPr>
              <a:t>website traffic analysis with website traffic analyst such as Alexa</a:t>
            </a:r>
            <a:endParaRPr sz="1400" b="0" i="0" u="none" strike="noStrike" cap="none">
              <a:solidFill>
                <a:srgbClr val="252525"/>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d2b5288ece_0_1"/>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72" name="Google Shape;172;gd2b5288ece_0_1"/>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4. QUIZ</a:t>
            </a:r>
            <a:endParaRPr sz="3000" b="1" i="0" u="none" strike="noStrike" cap="none">
              <a:solidFill>
                <a:schemeClr val="lt1"/>
              </a:solidFill>
              <a:latin typeface="Calibri"/>
              <a:ea typeface="Calibri"/>
              <a:cs typeface="Calibri"/>
              <a:sym typeface="Calibri"/>
            </a:endParaRPr>
          </a:p>
        </p:txBody>
      </p:sp>
      <p:pic>
        <p:nvPicPr>
          <p:cNvPr id="173" name="Google Shape;173;gd2b5288ece_0_1"/>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74" name="Google Shape;174;gd2b5288ece_0_1"/>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gd2b5288ece_0_8"/>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QUIZ</a:t>
            </a:r>
            <a:endParaRPr sz="1600" b="1" i="0" u="none" strike="noStrike" cap="none">
              <a:solidFill>
                <a:schemeClr val="lt1"/>
              </a:solidFill>
              <a:latin typeface="Calibri"/>
              <a:ea typeface="Calibri"/>
              <a:cs typeface="Calibri"/>
              <a:sym typeface="Calibri"/>
            </a:endParaRPr>
          </a:p>
        </p:txBody>
      </p:sp>
      <p:pic>
        <p:nvPicPr>
          <p:cNvPr id="180" name="Google Shape;180;gd2b5288ece_0_8"/>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81" name="Google Shape;181;gd2b5288ece_0_8"/>
          <p:cNvSpPr txBox="1"/>
          <p:nvPr/>
        </p:nvSpPr>
        <p:spPr>
          <a:xfrm>
            <a:off x="195030" y="648775"/>
            <a:ext cx="4377000" cy="3363900"/>
          </a:xfrm>
          <a:prstGeom prst="rect">
            <a:avLst/>
          </a:prstGeom>
          <a:noFill/>
          <a:ln>
            <a:noFill/>
          </a:ln>
        </p:spPr>
        <p:txBody>
          <a:bodyPr spcFirstLastPara="1" wrap="square" lIns="68575" tIns="68575" rIns="68575" bIns="68575" anchor="t" anchorCtr="0">
            <a:spAutoFit/>
          </a:bodyPr>
          <a:lstStyle/>
          <a:p>
            <a:pPr marL="457200" marR="0" lvl="0" indent="-298450" algn="just" rtl="0">
              <a:lnSpc>
                <a:spcPct val="100000"/>
              </a:lnSpc>
              <a:spcBef>
                <a:spcPts val="0"/>
              </a:spcBef>
              <a:spcAft>
                <a:spcPts val="0"/>
              </a:spcAft>
              <a:buClr>
                <a:srgbClr val="252525"/>
              </a:buClr>
              <a:buSzPts val="1100"/>
              <a:buFont typeface="Calibri"/>
              <a:buAutoNum type="arabicPeriod"/>
            </a:pPr>
            <a:r>
              <a:rPr lang="en-US" sz="1100" b="0" i="0" u="none" strike="noStrike" cap="none">
                <a:solidFill>
                  <a:schemeClr val="dk1"/>
                </a:solidFill>
                <a:latin typeface="Calibri"/>
                <a:ea typeface="Calibri"/>
                <a:cs typeface="Calibri"/>
                <a:sym typeface="Calibri"/>
              </a:rPr>
              <a:t>Web users who visit a website refers to:</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Website monitoring</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1" i="0" u="none" strike="noStrike" cap="none">
                <a:solidFill>
                  <a:schemeClr val="dk1"/>
                </a:solidFill>
                <a:latin typeface="Calibri"/>
                <a:ea typeface="Calibri"/>
                <a:cs typeface="Calibri"/>
                <a:sym typeface="Calibri"/>
              </a:rPr>
              <a:t>Website traffic</a:t>
            </a:r>
            <a:endParaRPr sz="1100" b="1"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Website design</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Content</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Search engine</a:t>
            </a:r>
            <a:endParaRPr sz="1100" b="0" i="0" u="none" strike="noStrike" cap="none">
              <a:solidFill>
                <a:schemeClr val="dk1"/>
              </a:solidFill>
              <a:latin typeface="Calibri"/>
              <a:ea typeface="Calibri"/>
              <a:cs typeface="Calibri"/>
              <a:sym typeface="Calibri"/>
            </a:endParaRPr>
          </a:p>
          <a:p>
            <a:pPr marL="457200" marR="0" lvl="0" indent="-298450" algn="just" rtl="0">
              <a:lnSpc>
                <a:spcPct val="115000"/>
              </a:lnSpc>
              <a:spcBef>
                <a:spcPts val="0"/>
              </a:spcBef>
              <a:spcAft>
                <a:spcPts val="0"/>
              </a:spcAft>
              <a:buClr>
                <a:schemeClr val="dk1"/>
              </a:buClr>
              <a:buSzPts val="1100"/>
              <a:buFont typeface="Calibri"/>
              <a:buAutoNum type="arabicPeriod"/>
            </a:pPr>
            <a:r>
              <a:rPr lang="en-US" sz="1100" b="0" i="0" u="none" strike="noStrike" cap="none">
                <a:solidFill>
                  <a:schemeClr val="dk1"/>
                </a:solidFill>
                <a:latin typeface="Calibri"/>
                <a:ea typeface="Calibri"/>
                <a:cs typeface="Calibri"/>
                <a:sym typeface="Calibri"/>
              </a:rPr>
              <a:t>Web traffic is measured in:</a:t>
            </a:r>
            <a:endParaRPr sz="1100" b="0" i="0" u="none" strike="noStrike" cap="none">
              <a:solidFill>
                <a:schemeClr val="dk1"/>
              </a:solidFill>
              <a:latin typeface="Calibri"/>
              <a:ea typeface="Calibri"/>
              <a:cs typeface="Calibri"/>
              <a:sym typeface="Calibri"/>
            </a:endParaRPr>
          </a:p>
          <a:p>
            <a:pPr marL="914400" marR="0" lvl="1" indent="-298450" algn="just" rtl="0">
              <a:lnSpc>
                <a:spcPct val="115000"/>
              </a:lnSpc>
              <a:spcBef>
                <a:spcPts val="0"/>
              </a:spcBef>
              <a:spcAft>
                <a:spcPts val="0"/>
              </a:spcAft>
              <a:buClr>
                <a:schemeClr val="dk1"/>
              </a:buClr>
              <a:buSzPts val="1100"/>
              <a:buFont typeface="Calibri"/>
              <a:buAutoNum type="alphaLcPeriod"/>
            </a:pPr>
            <a:r>
              <a:rPr lang="en-US" sz="1100" b="1" i="0" u="none" strike="noStrike" cap="none">
                <a:solidFill>
                  <a:schemeClr val="dk1"/>
                </a:solidFill>
                <a:latin typeface="Calibri"/>
                <a:ea typeface="Calibri"/>
                <a:cs typeface="Calibri"/>
                <a:sym typeface="Calibri"/>
              </a:rPr>
              <a:t>Visits</a:t>
            </a:r>
            <a:endParaRPr sz="1100" b="1"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Clicks</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Buy</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Play</a:t>
            </a:r>
            <a:endParaRPr sz="1100" b="0" i="0" u="none" strike="noStrike" cap="none">
              <a:solidFill>
                <a:schemeClr val="dk1"/>
              </a:solidFill>
              <a:latin typeface="Calibri"/>
              <a:ea typeface="Calibri"/>
              <a:cs typeface="Calibri"/>
              <a:sym typeface="Calibri"/>
            </a:endParaRPr>
          </a:p>
          <a:p>
            <a:pPr marL="914400" marR="0" lvl="1" indent="-298450" algn="just" rtl="0">
              <a:lnSpc>
                <a:spcPct val="100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Like</a:t>
            </a:r>
            <a:endParaRPr sz="1100" b="0" i="0" u="none" strike="noStrike" cap="none">
              <a:solidFill>
                <a:schemeClr val="dk1"/>
              </a:solidFill>
              <a:latin typeface="Calibri"/>
              <a:ea typeface="Calibri"/>
              <a:cs typeface="Calibri"/>
              <a:sym typeface="Calibri"/>
            </a:endParaRPr>
          </a:p>
          <a:p>
            <a:pPr marL="457200" marR="0" lvl="0" indent="-298450" algn="just" rtl="0">
              <a:lnSpc>
                <a:spcPct val="115000"/>
              </a:lnSpc>
              <a:spcBef>
                <a:spcPts val="0"/>
              </a:spcBef>
              <a:spcAft>
                <a:spcPts val="0"/>
              </a:spcAft>
              <a:buClr>
                <a:schemeClr val="dk1"/>
              </a:buClr>
              <a:buSzPts val="1100"/>
              <a:buFont typeface="Calibri"/>
              <a:buAutoNum type="arabicPeriod"/>
            </a:pPr>
            <a:r>
              <a:rPr lang="en-US" sz="1100" b="0" i="0" u="none" strike="noStrike" cap="none">
                <a:solidFill>
                  <a:schemeClr val="dk1"/>
                </a:solidFill>
                <a:latin typeface="Calibri"/>
                <a:ea typeface="Calibri"/>
                <a:cs typeface="Calibri"/>
                <a:sym typeface="Calibri"/>
              </a:rPr>
              <a:t>These are the benefits of website traffic, except:</a:t>
            </a:r>
            <a:endParaRPr sz="1100" b="0" i="0" u="none" strike="noStrike" cap="none">
              <a:solidFill>
                <a:schemeClr val="dk1"/>
              </a:solidFill>
              <a:latin typeface="Calibri"/>
              <a:ea typeface="Calibri"/>
              <a:cs typeface="Calibri"/>
              <a:sym typeface="Calibri"/>
            </a:endParaRPr>
          </a:p>
          <a:p>
            <a:pPr marL="914400" marR="0" lvl="1" indent="-298450" algn="l"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You can monitor how effective your site is.</a:t>
            </a:r>
            <a:endParaRPr sz="1100" b="0" i="0" u="none" strike="noStrike" cap="none">
              <a:solidFill>
                <a:schemeClr val="dk1"/>
              </a:solidFill>
              <a:latin typeface="Calibri"/>
              <a:ea typeface="Calibri"/>
              <a:cs typeface="Calibri"/>
              <a:sym typeface="Calibri"/>
            </a:endParaRPr>
          </a:p>
          <a:p>
            <a:pPr marL="914400" marR="0" lvl="1" indent="-298450" algn="l"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You can figure out how long visitors are sticking around.</a:t>
            </a:r>
            <a:endParaRPr sz="1100" b="0" i="0" u="none" strike="noStrike" cap="none">
              <a:solidFill>
                <a:schemeClr val="dk1"/>
              </a:solidFill>
              <a:latin typeface="Calibri"/>
              <a:ea typeface="Calibri"/>
              <a:cs typeface="Calibri"/>
              <a:sym typeface="Calibri"/>
            </a:endParaRPr>
          </a:p>
          <a:p>
            <a:pPr marL="914400" marR="0" lvl="1" indent="-298450" algn="l" rtl="0">
              <a:lnSpc>
                <a:spcPct val="115000"/>
              </a:lnSpc>
              <a:spcBef>
                <a:spcPts val="0"/>
              </a:spcBef>
              <a:spcAft>
                <a:spcPts val="0"/>
              </a:spcAft>
              <a:buClr>
                <a:schemeClr val="dk1"/>
              </a:buClr>
              <a:buSzPts val="1100"/>
              <a:buFont typeface="Calibri"/>
              <a:buAutoNum type="alphaLcPeriod"/>
            </a:pPr>
            <a:r>
              <a:rPr lang="en-US" sz="1100" b="1" i="0" u="none" strike="noStrike" cap="none">
                <a:solidFill>
                  <a:schemeClr val="dk1"/>
                </a:solidFill>
                <a:latin typeface="Calibri"/>
                <a:ea typeface="Calibri"/>
                <a:cs typeface="Calibri"/>
                <a:sym typeface="Calibri"/>
              </a:rPr>
              <a:t>You can increase the sales of your product</a:t>
            </a:r>
            <a:endParaRPr sz="1100" b="1" i="0" u="none" strike="noStrike" cap="none">
              <a:solidFill>
                <a:schemeClr val="dk1"/>
              </a:solidFill>
              <a:latin typeface="Calibri"/>
              <a:ea typeface="Calibri"/>
              <a:cs typeface="Calibri"/>
              <a:sym typeface="Calibri"/>
            </a:endParaRPr>
          </a:p>
          <a:p>
            <a:pPr marL="914400" marR="0" lvl="1" indent="-298450" algn="l"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You can see which pages are triggering visitors' interest.</a:t>
            </a:r>
            <a:endParaRPr sz="1100" b="0" i="0" u="none" strike="noStrike" cap="none">
              <a:solidFill>
                <a:schemeClr val="dk1"/>
              </a:solidFill>
              <a:latin typeface="Calibri"/>
              <a:ea typeface="Calibri"/>
              <a:cs typeface="Calibri"/>
              <a:sym typeface="Calibri"/>
            </a:endParaRPr>
          </a:p>
          <a:p>
            <a:pPr marL="914400" marR="0" lvl="1" indent="-298450" algn="l"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You can monitor the impact of your marketing efforts.</a:t>
            </a:r>
            <a:endParaRPr sz="1100" b="0" i="0" u="none" strike="noStrike" cap="none">
              <a:solidFill>
                <a:schemeClr val="dk1"/>
              </a:solidFill>
              <a:latin typeface="Calibri"/>
              <a:ea typeface="Calibri"/>
              <a:cs typeface="Calibri"/>
              <a:sym typeface="Calibri"/>
            </a:endParaRPr>
          </a:p>
        </p:txBody>
      </p:sp>
      <p:sp>
        <p:nvSpPr>
          <p:cNvPr id="182" name="Google Shape;182;gd2b5288ece_0_8"/>
          <p:cNvSpPr txBox="1"/>
          <p:nvPr/>
        </p:nvSpPr>
        <p:spPr>
          <a:xfrm>
            <a:off x="4510600" y="648775"/>
            <a:ext cx="4503300" cy="2642100"/>
          </a:xfrm>
          <a:prstGeom prst="rect">
            <a:avLst/>
          </a:prstGeom>
          <a:noFill/>
          <a:ln>
            <a:noFill/>
          </a:ln>
        </p:spPr>
        <p:txBody>
          <a:bodyPr spcFirstLastPara="1" wrap="square" lIns="68575" tIns="68575" rIns="68575" bIns="68575" anchor="t" anchorCtr="0">
            <a:spAutoFit/>
          </a:bodyPr>
          <a:lstStyle/>
          <a:p>
            <a:pPr marL="0" marR="0" lvl="0" indent="0" algn="just" rtl="0">
              <a:lnSpc>
                <a:spcPct val="100000"/>
              </a:lnSpc>
              <a:spcBef>
                <a:spcPts val="0"/>
              </a:spcBef>
              <a:spcAft>
                <a:spcPts val="0"/>
              </a:spcAft>
              <a:buClr>
                <a:srgbClr val="000000"/>
              </a:buClr>
              <a:buSzPts val="1100"/>
              <a:buFont typeface="Arial"/>
              <a:buNone/>
            </a:pPr>
            <a:r>
              <a:rPr lang="en-US" sz="1100" b="0" i="0" u="none" strike="noStrike" cap="none">
                <a:solidFill>
                  <a:schemeClr val="dk1"/>
                </a:solidFill>
                <a:latin typeface="Calibri"/>
                <a:ea typeface="Calibri"/>
                <a:cs typeface="Calibri"/>
                <a:sym typeface="Calibri"/>
              </a:rPr>
              <a:t>4. </a:t>
            </a:r>
            <a:r>
              <a:rPr lang="en-US" sz="1200" b="0" i="0" u="none" strike="noStrike" cap="none">
                <a:solidFill>
                  <a:srgbClr val="162020"/>
                </a:solidFill>
                <a:latin typeface="Calibri"/>
                <a:ea typeface="Calibri"/>
                <a:cs typeface="Calibri"/>
                <a:sym typeface="Calibri"/>
              </a:rPr>
              <a:t>How many times a post shows up in someone’s timeline is the definition of:</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Reach</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Engagement </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Landing page </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Viewers</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1" i="0" u="none" strike="noStrike" cap="none">
                <a:solidFill>
                  <a:schemeClr val="dk1"/>
                </a:solidFill>
                <a:latin typeface="Calibri"/>
                <a:ea typeface="Calibri"/>
                <a:cs typeface="Calibri"/>
                <a:sym typeface="Calibri"/>
              </a:rPr>
              <a:t>Impressions</a:t>
            </a:r>
            <a:endParaRPr sz="1100" b="1" i="0" u="none" strike="noStrike" cap="none">
              <a:solidFill>
                <a:schemeClr val="dk1"/>
              </a:solidFill>
              <a:latin typeface="Calibri"/>
              <a:ea typeface="Calibri"/>
              <a:cs typeface="Calibri"/>
              <a:sym typeface="Calibri"/>
            </a:endParaRPr>
          </a:p>
          <a:p>
            <a:pPr marL="0" marR="0" lvl="0" indent="0" algn="just" rtl="0">
              <a:lnSpc>
                <a:spcPct val="115000"/>
              </a:lnSpc>
              <a:spcBef>
                <a:spcPts val="0"/>
              </a:spcBef>
              <a:spcAft>
                <a:spcPts val="0"/>
              </a:spcAft>
              <a:buClr>
                <a:srgbClr val="000000"/>
              </a:buClr>
              <a:buSzPts val="1100"/>
              <a:buFont typeface="Arial"/>
              <a:buNone/>
            </a:pPr>
            <a:r>
              <a:rPr lang="en-US" sz="1100" b="0" i="0" u="none" strike="noStrike" cap="none">
                <a:solidFill>
                  <a:schemeClr val="dk1"/>
                </a:solidFill>
                <a:latin typeface="Calibri"/>
                <a:ea typeface="Calibri"/>
                <a:cs typeface="Calibri"/>
                <a:sym typeface="Calibri"/>
              </a:rPr>
              <a:t>5. </a:t>
            </a:r>
            <a:r>
              <a:rPr lang="en-US" sz="1200" b="0" i="0" u="none" strike="noStrike" cap="none">
                <a:solidFill>
                  <a:srgbClr val="162020"/>
                </a:solidFill>
                <a:latin typeface="Calibri"/>
                <a:ea typeface="Calibri"/>
                <a:cs typeface="Calibri"/>
                <a:sym typeface="Calibri"/>
              </a:rPr>
              <a:t>The potential unique viewers a post could have is the definition of:</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Mention</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1" i="0" u="none" strike="noStrike" cap="none">
                <a:solidFill>
                  <a:schemeClr val="dk1"/>
                </a:solidFill>
                <a:latin typeface="Calibri"/>
                <a:ea typeface="Calibri"/>
                <a:cs typeface="Calibri"/>
                <a:sym typeface="Calibri"/>
              </a:rPr>
              <a:t>Reach</a:t>
            </a:r>
            <a:endParaRPr sz="1100" b="1"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Impressions</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Bounce rate</a:t>
            </a:r>
            <a:endParaRPr sz="1100" b="0" i="0" u="none" strike="noStrike" cap="none">
              <a:solidFill>
                <a:schemeClr val="dk1"/>
              </a:solidFill>
              <a:latin typeface="Calibri"/>
              <a:ea typeface="Calibri"/>
              <a:cs typeface="Calibri"/>
              <a:sym typeface="Calibri"/>
            </a:endParaRPr>
          </a:p>
          <a:p>
            <a:pPr marL="914400" marR="0" lvl="0" indent="-298450" algn="just" rtl="0">
              <a:lnSpc>
                <a:spcPct val="115000"/>
              </a:lnSpc>
              <a:spcBef>
                <a:spcPts val="0"/>
              </a:spcBef>
              <a:spcAft>
                <a:spcPts val="0"/>
              </a:spcAft>
              <a:buClr>
                <a:schemeClr val="dk1"/>
              </a:buClr>
              <a:buSzPts val="1100"/>
              <a:buFont typeface="Calibri"/>
              <a:buAutoNum type="alphaLcPeriod"/>
            </a:pPr>
            <a:r>
              <a:rPr lang="en-US" sz="1100" b="0" i="0" u="none" strike="noStrike" cap="none">
                <a:solidFill>
                  <a:schemeClr val="dk1"/>
                </a:solidFill>
                <a:latin typeface="Calibri"/>
                <a:ea typeface="Calibri"/>
                <a:cs typeface="Calibri"/>
                <a:sym typeface="Calibri"/>
              </a:rPr>
              <a:t>Leads</a:t>
            </a:r>
            <a:endParaRPr sz="1100" b="0" i="0" u="none" strike="noStrike" cap="non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1"/>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REFERENCES</a:t>
            </a:r>
            <a:endParaRPr sz="1600" b="1" i="0" u="none" strike="noStrike" cap="none">
              <a:solidFill>
                <a:schemeClr val="lt1"/>
              </a:solidFill>
              <a:latin typeface="Calibri"/>
              <a:ea typeface="Calibri"/>
              <a:cs typeface="Calibri"/>
              <a:sym typeface="Calibri"/>
            </a:endParaRPr>
          </a:p>
        </p:txBody>
      </p:sp>
      <p:pic>
        <p:nvPicPr>
          <p:cNvPr id="188" name="Google Shape;188;p21"/>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89" name="Google Shape;189;p21"/>
          <p:cNvSpPr txBox="1"/>
          <p:nvPr/>
        </p:nvSpPr>
        <p:spPr>
          <a:xfrm>
            <a:off x="-3675" y="579900"/>
            <a:ext cx="9144000" cy="1647000"/>
          </a:xfrm>
          <a:prstGeom prst="rect">
            <a:avLst/>
          </a:prstGeom>
          <a:noFill/>
          <a:ln>
            <a:noFill/>
          </a:ln>
        </p:spPr>
        <p:txBody>
          <a:bodyPr spcFirstLastPara="1" wrap="square" lIns="68575" tIns="68575" rIns="68575" bIns="68575" anchor="t" anchorCtr="0">
            <a:spAutoFit/>
          </a:bodyPr>
          <a:lstStyle/>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Study.com. 2021. [online] Available at: &lt;https://study.com/academy/lesson/what-is-web-traffic-definition-monitoring.html&gt; [Accessed 18 March 2021].</a:t>
            </a:r>
            <a:endParaRPr sz="1400" b="0" i="0" u="none" strike="noStrike" cap="none">
              <a:solidFill>
                <a:srgbClr val="000000"/>
              </a:solidFill>
              <a:latin typeface="Calibri"/>
              <a:ea typeface="Calibri"/>
              <a:cs typeface="Calibri"/>
              <a:sym typeface="Calibri"/>
            </a:endParaRPr>
          </a:p>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Google. 2021. </a:t>
            </a:r>
            <a:r>
              <a:rPr lang="en-US" sz="1400" b="0" i="1" u="none" strike="noStrike" cap="none">
                <a:solidFill>
                  <a:srgbClr val="000000"/>
                </a:solidFill>
                <a:highlight>
                  <a:srgbClr val="FFFFFF"/>
                </a:highlight>
                <a:latin typeface="Calibri"/>
                <a:ea typeface="Calibri"/>
                <a:cs typeface="Calibri"/>
                <a:sym typeface="Calibri"/>
              </a:rPr>
              <a:t>Introducing the new Google Analytics</a:t>
            </a:r>
            <a:r>
              <a:rPr lang="en-US" sz="1400" b="0" i="0" u="none" strike="noStrike" cap="none">
                <a:solidFill>
                  <a:srgbClr val="000000"/>
                </a:solidFill>
                <a:highlight>
                  <a:srgbClr val="FFFFFF"/>
                </a:highlight>
                <a:latin typeface="Calibri"/>
                <a:ea typeface="Calibri"/>
                <a:cs typeface="Calibri"/>
                <a:sym typeface="Calibri"/>
              </a:rPr>
              <a:t>. [online] Available at: &lt;https://blog.google/products/marketingplatform/analytics/new_google_analytics/&gt; [Accessed 18 March 2021].</a:t>
            </a:r>
            <a:endParaRPr sz="1400" b="0" i="0" u="none" strike="noStrike" cap="none">
              <a:solidFill>
                <a:srgbClr val="000000"/>
              </a:solidFill>
              <a:latin typeface="Calibri"/>
              <a:ea typeface="Calibri"/>
              <a:cs typeface="Calibri"/>
              <a:sym typeface="Calibri"/>
            </a:endParaRPr>
          </a:p>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Inc., H., 2021. </a:t>
            </a:r>
            <a:r>
              <a:rPr lang="en-US" sz="1400" b="0" i="1" u="none" strike="noStrike" cap="none">
                <a:solidFill>
                  <a:srgbClr val="000000"/>
                </a:solidFill>
                <a:highlight>
                  <a:srgbClr val="FFFFFF"/>
                </a:highlight>
                <a:latin typeface="Calibri"/>
                <a:ea typeface="Calibri"/>
                <a:cs typeface="Calibri"/>
                <a:sym typeface="Calibri"/>
              </a:rPr>
              <a:t>Hootsuite Free</a:t>
            </a:r>
            <a:r>
              <a:rPr lang="en-US" sz="1400" b="0" i="0" u="none" strike="noStrike" cap="none">
                <a:solidFill>
                  <a:srgbClr val="000000"/>
                </a:solidFill>
                <a:highlight>
                  <a:srgbClr val="FFFFFF"/>
                </a:highlight>
                <a:latin typeface="Calibri"/>
                <a:ea typeface="Calibri"/>
                <a:cs typeface="Calibri"/>
                <a:sym typeface="Calibri"/>
              </a:rPr>
              <a:t>. [online] Hootsuite. Available at: &lt;https://www.hootsuite.com/id/plans/free-account&gt; [Accessed 18 March 2021].</a:t>
            </a:r>
            <a:endParaRPr sz="1400" b="0" i="0" u="none" strike="noStrike" cap="none">
              <a:solidFill>
                <a:srgbClr val="000000"/>
              </a:solidFill>
              <a:latin typeface="Calibri"/>
              <a:ea typeface="Calibri"/>
              <a:cs typeface="Calibri"/>
              <a:sym typeface="Calibri"/>
            </a:endParaRPr>
          </a:p>
          <a:p>
            <a:pPr marL="45720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000000"/>
              </a:solidFill>
              <a:highlight>
                <a:srgbClr val="FFFFFF"/>
              </a:highlight>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2"/>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pic>
        <p:nvPicPr>
          <p:cNvPr id="195" name="Google Shape;195;p22"/>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96" name="Google Shape;196;p22"/>
          <p:cNvSpPr txBox="1"/>
          <p:nvPr/>
        </p:nvSpPr>
        <p:spPr>
          <a:xfrm>
            <a:off x="3400363" y="2292500"/>
            <a:ext cx="3000000" cy="831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200"/>
              <a:buFont typeface="Arial"/>
              <a:buNone/>
            </a:pPr>
            <a:r>
              <a:rPr lang="en-US" sz="4200" b="1" i="0" u="none" strike="noStrike" cap="none">
                <a:solidFill>
                  <a:schemeClr val="dk1"/>
                </a:solidFill>
                <a:latin typeface="Calibri"/>
                <a:ea typeface="Calibri"/>
                <a:cs typeface="Calibri"/>
                <a:sym typeface="Calibri"/>
              </a:rPr>
              <a:t>Thank You</a:t>
            </a:r>
            <a:endParaRPr sz="42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880</Words>
  <Application>Microsoft Office PowerPoint</Application>
  <PresentationFormat>On-screen Show (16:9)</PresentationFormat>
  <Paragraphs>114</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Montserrat</vt:lpstr>
      <vt:lpstr>Office Theme</vt:lpstr>
      <vt:lpstr> Course: Information &amp; Communication Technology May 2021   Website Traffic &amp;                                                        Social Media Session 14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Course: Information &amp; Communication Technology May 2021   Website Traffic &amp;                                                        Social Media Session 14           </dc:title>
  <cp:lastModifiedBy>LSPR</cp:lastModifiedBy>
  <cp:revision>1</cp:revision>
  <dcterms:modified xsi:type="dcterms:W3CDTF">2021-10-22T06:19:52Z</dcterms:modified>
</cp:coreProperties>
</file>